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3"/>
  </p:notes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 id="275" r:id="rId14"/>
    <p:sldId id="277" r:id="rId15"/>
    <p:sldId id="276" r:id="rId16"/>
    <p:sldId id="258" r:id="rId17"/>
    <p:sldId id="259" r:id="rId18"/>
    <p:sldId id="260" r:id="rId19"/>
    <p:sldId id="261" r:id="rId20"/>
    <p:sldId id="262" r:id="rId21"/>
    <p:sldId id="278" r:id="rId22"/>
    <p:sldId id="279" r:id="rId23"/>
    <p:sldId id="280" r:id="rId24"/>
    <p:sldId id="281" r:id="rId25"/>
    <p:sldId id="282" r:id="rId26"/>
    <p:sldId id="283" r:id="rId27"/>
    <p:sldId id="284" r:id="rId28"/>
    <p:sldId id="285" r:id="rId29"/>
    <p:sldId id="286" r:id="rId30"/>
    <p:sldId id="287" r:id="rId31"/>
    <p:sldId id="292" r:id="rId32"/>
    <p:sldId id="291" r:id="rId33"/>
    <p:sldId id="256" r:id="rId34"/>
    <p:sldId id="257" r:id="rId35"/>
    <p:sldId id="293" r:id="rId36"/>
    <p:sldId id="296" r:id="rId37"/>
    <p:sldId id="297" r:id="rId38"/>
    <p:sldId id="298" r:id="rId39"/>
    <p:sldId id="299" r:id="rId40"/>
    <p:sldId id="307" r:id="rId41"/>
    <p:sldId id="295" r:id="rId42"/>
    <p:sldId id="300" r:id="rId43"/>
    <p:sldId id="312" r:id="rId44"/>
    <p:sldId id="301" r:id="rId45"/>
    <p:sldId id="302" r:id="rId46"/>
    <p:sldId id="303" r:id="rId47"/>
    <p:sldId id="310" r:id="rId48"/>
    <p:sldId id="306" r:id="rId49"/>
    <p:sldId id="311" r:id="rId50"/>
    <p:sldId id="305" r:id="rId51"/>
    <p:sldId id="314" r:id="rId52"/>
    <p:sldId id="317" r:id="rId53"/>
    <p:sldId id="318" r:id="rId54"/>
    <p:sldId id="313" r:id="rId55"/>
    <p:sldId id="319" r:id="rId56"/>
    <p:sldId id="315" r:id="rId57"/>
    <p:sldId id="320" r:id="rId58"/>
    <p:sldId id="331" r:id="rId59"/>
    <p:sldId id="330" r:id="rId60"/>
    <p:sldId id="333" r:id="rId61"/>
    <p:sldId id="332" r:id="rId62"/>
    <p:sldId id="334" r:id="rId63"/>
    <p:sldId id="335" r:id="rId64"/>
    <p:sldId id="339" r:id="rId65"/>
    <p:sldId id="336" r:id="rId66"/>
    <p:sldId id="337" r:id="rId67"/>
    <p:sldId id="304" r:id="rId68"/>
    <p:sldId id="329" r:id="rId69"/>
    <p:sldId id="321" r:id="rId70"/>
    <p:sldId id="323" r:id="rId71"/>
    <p:sldId id="340" r:id="rId72"/>
    <p:sldId id="341" r:id="rId73"/>
    <p:sldId id="344" r:id="rId74"/>
    <p:sldId id="343" r:id="rId75"/>
    <p:sldId id="342" r:id="rId76"/>
    <p:sldId id="324" r:id="rId77"/>
    <p:sldId id="325" r:id="rId78"/>
    <p:sldId id="328" r:id="rId79"/>
    <p:sldId id="326" r:id="rId80"/>
    <p:sldId id="327" r:id="rId81"/>
    <p:sldId id="345" r:id="rId8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8" autoAdjust="0"/>
    <p:restoredTop sz="94660"/>
  </p:normalViewPr>
  <p:slideViewPr>
    <p:cSldViewPr>
      <p:cViewPr>
        <p:scale>
          <a:sx n="80" d="100"/>
          <a:sy n="80" d="100"/>
        </p:scale>
        <p:origin x="-108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ECAADD-263A-47E8-8783-491A7638D118}" type="datetimeFigureOut">
              <a:rPr lang="ru-RU" smtClean="0"/>
              <a:t>17.12.2020</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05B748-B548-4A51-BE1B-999A358A598E}" type="slidenum">
              <a:rPr lang="ru-RU" smtClean="0"/>
              <a:t>‹#›</a:t>
            </a:fld>
            <a:endParaRPr lang="ru-RU"/>
          </a:p>
        </p:txBody>
      </p:sp>
    </p:spTree>
    <p:extLst>
      <p:ext uri="{BB962C8B-B14F-4D97-AF65-F5344CB8AC3E}">
        <p14:creationId xmlns:p14="http://schemas.microsoft.com/office/powerpoint/2010/main" val="678457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2A05B748-B548-4A51-BE1B-999A358A598E}" type="slidenum">
              <a:rPr lang="ru-RU" smtClean="0"/>
              <a:t>20</a:t>
            </a:fld>
            <a:endParaRPr lang="ru-RU"/>
          </a:p>
        </p:txBody>
      </p:sp>
    </p:spTree>
    <p:extLst>
      <p:ext uri="{BB962C8B-B14F-4D97-AF65-F5344CB8AC3E}">
        <p14:creationId xmlns:p14="http://schemas.microsoft.com/office/powerpoint/2010/main" val="25054369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63F68BA3-64D7-436C-A3D5-781F3A4D6728}" type="datetimeFigureOut">
              <a:rPr lang="ru-RU" smtClean="0"/>
              <a:t>17.12.2020</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ED9F789A-F9B9-4DDD-BED1-227ED0D2BA6B}"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68BA3-64D7-436C-A3D5-781F3A4D6728}" type="datetimeFigureOut">
              <a:rPr lang="ru-RU" smtClean="0"/>
              <a:t>17.12.2020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9F789A-F9B9-4DDD-BED1-227ED0D2BA6B}"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63F68BA3-64D7-436C-A3D5-781F3A4D6728}" type="datetimeFigureOut">
              <a:rPr lang="ru-RU" smtClean="0"/>
              <a:t>17.12.2020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9F789A-F9B9-4DDD-BED1-227ED0D2BA6B}"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Объект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3F68BA3-64D7-436C-A3D5-781F3A4D6728}" type="datetimeFigureOut">
              <a:rPr lang="ru-RU" smtClean="0"/>
              <a:t>17.12.2020</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ED9F789A-F9B9-4DDD-BED1-227ED0D2BA6B}"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63F68BA3-64D7-436C-A3D5-781F3A4D6728}" type="datetimeFigureOut">
              <a:rPr lang="ru-RU" smtClean="0"/>
              <a:t>17.12.2020</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ED9F789A-F9B9-4DDD-BED1-227ED0D2BA6B}" type="slidenum">
              <a:rPr lang="ru-RU" smtClean="0"/>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Объект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Объект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63F68BA3-64D7-436C-A3D5-781F3A4D6728}" type="datetimeFigureOut">
              <a:rPr lang="ru-RU" smtClean="0"/>
              <a:t>17.12.2020</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ED9F789A-F9B9-4DDD-BED1-227ED0D2BA6B}"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Объект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Объект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63F68BA3-64D7-436C-A3D5-781F3A4D6728}" type="datetimeFigureOut">
              <a:rPr lang="ru-RU" smtClean="0"/>
              <a:t>17.12.2020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ED9F789A-F9B9-4DDD-BED1-227ED0D2BA6B}" type="slidenum">
              <a:rPr lang="ru-RU" smtClean="0"/>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63F68BA3-64D7-436C-A3D5-781F3A4D6728}" type="datetimeFigureOut">
              <a:rPr lang="ru-RU" smtClean="0"/>
              <a:t>17.12.2020</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ED9F789A-F9B9-4DDD-BED1-227ED0D2BA6B}"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63F68BA3-64D7-436C-A3D5-781F3A4D6728}" type="datetimeFigureOut">
              <a:rPr lang="ru-RU" smtClean="0"/>
              <a:t>17.12.2020</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D9F789A-F9B9-4DDD-BED1-227ED0D2BA6B}"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Объект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63F68BA3-64D7-436C-A3D5-781F3A4D6728}" type="datetimeFigureOut">
              <a:rPr lang="ru-RU" smtClean="0"/>
              <a:t>17.12.2020</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ED9F789A-F9B9-4DDD-BED1-227ED0D2BA6B}"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63F68BA3-64D7-436C-A3D5-781F3A4D6728}" type="datetimeFigureOut">
              <a:rPr lang="ru-RU" smtClean="0"/>
              <a:t>17.12.2020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ED9F789A-F9B9-4DDD-BED1-227ED0D2BA6B}" type="slidenum">
              <a:rPr lang="ru-RU" smtClean="0"/>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3F68BA3-64D7-436C-A3D5-781F3A4D6728}" type="datetimeFigureOut">
              <a:rPr lang="ru-RU" smtClean="0"/>
              <a:t>17.12.2020</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ED9F789A-F9B9-4DDD-BED1-227ED0D2BA6B}" type="slidenum">
              <a:rPr lang="ru-RU" smtClean="0"/>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686800" cy="838200"/>
          </a:xfrm>
        </p:spPr>
        <p:txBody>
          <a:bodyPr>
            <a:normAutofit fontScale="90000"/>
          </a:bodyPr>
          <a:lstStyle/>
          <a:p>
            <a:r>
              <a:rPr lang="ru-RU" dirty="0"/>
              <a:t>Процедура государственного экологического контроля</a:t>
            </a:r>
          </a:p>
        </p:txBody>
      </p:sp>
      <p:sp>
        <p:nvSpPr>
          <p:cNvPr id="3" name="Объект 2"/>
          <p:cNvSpPr>
            <a:spLocks noGrp="1"/>
          </p:cNvSpPr>
          <p:nvPr>
            <p:ph idx="1"/>
          </p:nvPr>
        </p:nvSpPr>
        <p:spPr/>
        <p:txBody>
          <a:bodyPr>
            <a:normAutofit fontScale="70000" lnSpcReduction="20000"/>
          </a:bodyPr>
          <a:lstStyle/>
          <a:p>
            <a:pPr marL="0" indent="0">
              <a:buNone/>
            </a:pPr>
            <a:r>
              <a:rPr lang="ru-RU" dirty="0"/>
              <a:t>Федеральным законом от 26.12.2008 № 294-ФЗ "О защите прав юридических лиц и индивидуальных предпринимателей при проведении государственного контроля (надзора), в ред. от 31.12.2014, установлены:</a:t>
            </a:r>
          </a:p>
          <a:p>
            <a:r>
              <a:rPr lang="ru-RU" u="sng" dirty="0" smtClean="0"/>
              <a:t>порядок </a:t>
            </a:r>
            <a:r>
              <a:rPr lang="ru-RU" u="sng" dirty="0"/>
              <a:t>проведения мероприятий по контролю</a:t>
            </a:r>
            <a:r>
              <a:rPr lang="ru-RU" dirty="0"/>
              <a:t>, осуществляемых органами государственного контроля (надзора);</a:t>
            </a:r>
          </a:p>
          <a:p>
            <a:r>
              <a:rPr lang="ru-RU" u="sng" dirty="0" smtClean="0"/>
              <a:t>права </a:t>
            </a:r>
            <a:r>
              <a:rPr lang="ru-RU" u="sng" dirty="0"/>
              <a:t>юридических лиц и индивидуальных предпринимателей</a:t>
            </a:r>
            <a:r>
              <a:rPr lang="ru-RU" dirty="0"/>
              <a:t> при проведении государственного контроля (надзора), меры по защите их прав и законных интересов;</a:t>
            </a:r>
          </a:p>
          <a:p>
            <a:r>
              <a:rPr lang="ru-RU" u="sng" dirty="0" smtClean="0"/>
              <a:t>обязанности </a:t>
            </a:r>
            <a:r>
              <a:rPr lang="ru-RU" u="sng" dirty="0"/>
              <a:t>органов государственного контроля </a:t>
            </a:r>
            <a:r>
              <a:rPr lang="ru-RU" dirty="0"/>
              <a:t>(надзора) и их должностных лиц при проведении мероприятий по контролю.</a:t>
            </a:r>
          </a:p>
          <a:p>
            <a:endParaRPr lang="ru-RU" dirty="0"/>
          </a:p>
        </p:txBody>
      </p:sp>
    </p:spTree>
    <p:extLst>
      <p:ext uri="{BB962C8B-B14F-4D97-AF65-F5344CB8AC3E}">
        <p14:creationId xmlns:p14="http://schemas.microsoft.com/office/powerpoint/2010/main" val="12756012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16632"/>
            <a:ext cx="8686800" cy="838200"/>
          </a:xfrm>
        </p:spPr>
        <p:txBody>
          <a:bodyPr/>
          <a:lstStyle/>
          <a:p>
            <a:r>
              <a:rPr lang="ru-RU" dirty="0" smtClean="0"/>
              <a:t>Результаты проверки: АКТ</a:t>
            </a:r>
            <a:endParaRPr lang="ru-RU" dirty="0"/>
          </a:p>
        </p:txBody>
      </p:sp>
      <p:sp>
        <p:nvSpPr>
          <p:cNvPr id="3" name="Объект 2"/>
          <p:cNvSpPr>
            <a:spLocks noGrp="1"/>
          </p:cNvSpPr>
          <p:nvPr>
            <p:ph idx="1"/>
          </p:nvPr>
        </p:nvSpPr>
        <p:spPr>
          <a:xfrm>
            <a:off x="304800" y="1124744"/>
            <a:ext cx="8686800" cy="5472608"/>
          </a:xfrm>
        </p:spPr>
        <p:txBody>
          <a:bodyPr>
            <a:normAutofit fontScale="47500" lnSpcReduction="20000"/>
          </a:bodyPr>
          <a:lstStyle/>
          <a:p>
            <a:pPr marL="0" indent="0">
              <a:buNone/>
            </a:pPr>
            <a:r>
              <a:rPr lang="ru-RU" dirty="0"/>
              <a:t>По результатам мероприятия по государственному экологическому контролю государственным инспектором в области охраны окружающей среды, осуществляющим проверку, </a:t>
            </a:r>
            <a:r>
              <a:rPr lang="ru-RU" b="1" u="sng" dirty="0"/>
              <a:t>составляется акт установленной формы в двух экземплярах</a:t>
            </a:r>
            <a:r>
              <a:rPr lang="ru-RU" dirty="0"/>
              <a:t>. В акте указываются:</a:t>
            </a:r>
          </a:p>
          <a:p>
            <a:r>
              <a:rPr lang="ru-RU" u="sng" dirty="0" smtClean="0"/>
              <a:t>дата</a:t>
            </a:r>
            <a:r>
              <a:rPr lang="ru-RU" u="sng" dirty="0"/>
              <a:t>,</a:t>
            </a:r>
            <a:r>
              <a:rPr lang="ru-RU" dirty="0"/>
              <a:t> время и место составления акта;</a:t>
            </a:r>
          </a:p>
          <a:p>
            <a:r>
              <a:rPr lang="ru-RU" u="sng" dirty="0" smtClean="0"/>
              <a:t>наименование </a:t>
            </a:r>
            <a:r>
              <a:rPr lang="ru-RU" u="sng" dirty="0"/>
              <a:t>органа </a:t>
            </a:r>
            <a:r>
              <a:rPr lang="ru-RU" dirty="0"/>
              <a:t>государственного экологического контроля;</a:t>
            </a:r>
          </a:p>
          <a:p>
            <a:r>
              <a:rPr lang="ru-RU" u="sng" dirty="0" smtClean="0"/>
              <a:t>дата </a:t>
            </a:r>
            <a:r>
              <a:rPr lang="ru-RU" u="sng" dirty="0"/>
              <a:t>и номер распоряжения, на основании которого проведено мероприятие </a:t>
            </a:r>
            <a:r>
              <a:rPr lang="ru-RU" dirty="0"/>
              <a:t>по государственному экологическому контролю;</a:t>
            </a:r>
          </a:p>
          <a:p>
            <a:r>
              <a:rPr lang="ru-RU" u="sng" dirty="0" smtClean="0"/>
              <a:t>фамилия</a:t>
            </a:r>
            <a:r>
              <a:rPr lang="ru-RU" u="sng" dirty="0"/>
              <a:t>, имя, отчество и должность государственного инспектора </a:t>
            </a:r>
            <a:r>
              <a:rPr lang="ru-RU" dirty="0"/>
              <a:t>в области охраны окружающей среды, проводившего мероприятие по государственному экологическому контролю;</a:t>
            </a:r>
          </a:p>
          <a:p>
            <a:r>
              <a:rPr lang="ru-RU" u="sng" dirty="0" smtClean="0"/>
              <a:t>наименование </a:t>
            </a:r>
            <a:r>
              <a:rPr lang="ru-RU" u="sng" dirty="0"/>
              <a:t>проверяемого </a:t>
            </a:r>
            <a:r>
              <a:rPr lang="ru-RU" dirty="0"/>
              <a:t>юридического лица или фамилия, имя, отчество индивидуального предпринимателя, фамилия, имя, отчество, должность представителя юридического лица или представителя индивидуального предпринимателя, присутствовавших при проведении мероприятия по контролю;</a:t>
            </a:r>
          </a:p>
          <a:p>
            <a:r>
              <a:rPr lang="ru-RU" u="sng" dirty="0" smtClean="0"/>
              <a:t>дата</a:t>
            </a:r>
            <a:r>
              <a:rPr lang="ru-RU" u="sng" dirty="0"/>
              <a:t>, время и место проведения мероприятия </a:t>
            </a:r>
            <a:r>
              <a:rPr lang="ru-RU" dirty="0"/>
              <a:t>по государственному экологическому контролю;</a:t>
            </a:r>
          </a:p>
          <a:p>
            <a:r>
              <a:rPr lang="ru-RU" dirty="0" smtClean="0"/>
              <a:t>сведения </a:t>
            </a:r>
            <a:r>
              <a:rPr lang="ru-RU" dirty="0"/>
              <a:t>о результатах мероприятия по государственному экологическому контролю, в том числе о </a:t>
            </a:r>
            <a:r>
              <a:rPr lang="ru-RU" u="sng" dirty="0"/>
              <a:t>выявленных нарушениях, об их характере, о лицах, на которых возлагается ответственность </a:t>
            </a:r>
            <a:r>
              <a:rPr lang="ru-RU" dirty="0"/>
              <a:t>за совершение этих нарушений;</a:t>
            </a:r>
          </a:p>
          <a:p>
            <a:r>
              <a:rPr lang="ru-RU" dirty="0" smtClean="0"/>
              <a:t>сведения </a:t>
            </a:r>
            <a:r>
              <a:rPr lang="ru-RU" u="sng" dirty="0"/>
              <a:t>об ознакомлении или отказе </a:t>
            </a:r>
            <a:r>
              <a:rPr lang="ru-RU" dirty="0"/>
              <a:t>в ознакомлении с актом представителя юридического лица или индивидуального предпринимателя, а также лиц, присутствовавших при проведении мероприятия по контролю, их подписи или отказ от подписи;</a:t>
            </a:r>
          </a:p>
          <a:p>
            <a:r>
              <a:rPr lang="ru-RU" u="sng" dirty="0" smtClean="0"/>
              <a:t>подпись </a:t>
            </a:r>
            <a:r>
              <a:rPr lang="ru-RU" u="sng" dirty="0"/>
              <a:t>должностного лица (лиц), осуществившего мероприятие </a:t>
            </a:r>
            <a:r>
              <a:rPr lang="ru-RU" dirty="0"/>
              <a:t>по государственному экологическому контролю.</a:t>
            </a:r>
          </a:p>
          <a:p>
            <a:pPr marL="0" indent="0">
              <a:buNone/>
            </a:pPr>
            <a:r>
              <a:rPr lang="ru-RU" dirty="0"/>
              <a:t>К акту прилагаются </a:t>
            </a:r>
            <a:r>
              <a:rPr lang="ru-RU" u="sng" dirty="0"/>
              <a:t>акты об отборе проб, объяснения </a:t>
            </a:r>
            <a:r>
              <a:rPr lang="ru-RU" dirty="0"/>
              <a:t>должностных лиц органов государственного экологического контроля, объяснения работников, на которых возлагается ответственность за нарушения обязательных требований.</a:t>
            </a:r>
          </a:p>
          <a:p>
            <a:endParaRPr lang="ru-RU" dirty="0"/>
          </a:p>
        </p:txBody>
      </p:sp>
    </p:spTree>
    <p:extLst>
      <p:ext uri="{BB962C8B-B14F-4D97-AF65-F5344CB8AC3E}">
        <p14:creationId xmlns:p14="http://schemas.microsoft.com/office/powerpoint/2010/main" val="2342184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Протокол и предписания</a:t>
            </a:r>
            <a:endParaRPr lang="ru-RU" dirty="0"/>
          </a:p>
        </p:txBody>
      </p:sp>
      <p:sp>
        <p:nvSpPr>
          <p:cNvPr id="3" name="Объект 2"/>
          <p:cNvSpPr>
            <a:spLocks noGrp="1"/>
          </p:cNvSpPr>
          <p:nvPr>
            <p:ph idx="1"/>
          </p:nvPr>
        </p:nvSpPr>
        <p:spPr/>
        <p:txBody>
          <a:bodyPr>
            <a:normAutofit fontScale="55000" lnSpcReduction="20000"/>
          </a:bodyPr>
          <a:lstStyle/>
          <a:p>
            <a:r>
              <a:rPr lang="ru-RU" dirty="0"/>
              <a:t>В случае выявления в результате мероприятия по государственному экологическому контролю административного правонарушения государственным инспектором в области охраны окружающей среды составляется </a:t>
            </a:r>
            <a:r>
              <a:rPr lang="ru-RU" b="1" u="sng" dirty="0"/>
              <a:t>протокол</a:t>
            </a:r>
            <a:r>
              <a:rPr lang="ru-RU" dirty="0"/>
              <a:t> в порядке, установленном законодательством Российской Федерации </a:t>
            </a:r>
            <a:r>
              <a:rPr lang="ru-RU" b="1" u="sng" dirty="0"/>
              <a:t>об административных правонарушениях</a:t>
            </a:r>
            <a:r>
              <a:rPr lang="ru-RU" dirty="0"/>
              <a:t>, и даются </a:t>
            </a:r>
            <a:r>
              <a:rPr lang="ru-RU" b="1" u="sng" dirty="0"/>
              <a:t>предписания</a:t>
            </a:r>
            <a:r>
              <a:rPr lang="ru-RU" dirty="0"/>
              <a:t> об устранении выявленных нарушений.</a:t>
            </a:r>
          </a:p>
          <a:p>
            <a:r>
              <a:rPr lang="ru-RU" dirty="0"/>
              <a:t>Юридические лица и индивидуальные предприниматели ведут </a:t>
            </a:r>
            <a:r>
              <a:rPr lang="ru-RU" u="sng" dirty="0"/>
              <a:t>журнал учета мероприятий по контролю</a:t>
            </a:r>
            <a:r>
              <a:rPr lang="ru-RU" dirty="0"/>
              <a:t>. В этом журнале государственным инспектором в области охраны окружающей среды производится запись о проведенном мероприятии по государственному экологическому контролю, содержащая сведения о наименовании органа государственного контроля, дате, времени проведения мероприятия по контролю, о правовых основаниях, целях, задачах и предмете мероприятия по государственному экологическому контролю, о выявленных нарушениях, о составленных протоколах, об административных правонарушениях и о выданных предписаниях.</a:t>
            </a:r>
          </a:p>
          <a:p>
            <a:r>
              <a:rPr lang="ru-RU" dirty="0"/>
              <a:t>Журнал учета мероприятий по контролю должен быть прошит, пронумерован и удостоверен печатью юридического лица или индивидуального предпринимателя.</a:t>
            </a:r>
          </a:p>
          <a:p>
            <a:endParaRPr lang="ru-RU" dirty="0"/>
          </a:p>
        </p:txBody>
      </p:sp>
    </p:spTree>
    <p:extLst>
      <p:ext uri="{BB962C8B-B14F-4D97-AF65-F5344CB8AC3E}">
        <p14:creationId xmlns:p14="http://schemas.microsoft.com/office/powerpoint/2010/main" val="17741393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686800" cy="936104"/>
          </a:xfrm>
        </p:spPr>
        <p:txBody>
          <a:bodyPr>
            <a:normAutofit fontScale="90000"/>
          </a:bodyPr>
          <a:lstStyle/>
          <a:p>
            <a:r>
              <a:rPr lang="ru-RU" dirty="0"/>
              <a:t/>
            </a:r>
            <a:br>
              <a:rPr lang="ru-RU" dirty="0"/>
            </a:br>
            <a:r>
              <a:rPr lang="ru-RU" sz="1600" dirty="0"/>
              <a:t>Федеральный закон от 10.01.2002 N 7-ФЗ (ред. от 08.12.2020) "Об охране окружающей среды"</a:t>
            </a:r>
            <a:r>
              <a:rPr lang="ru-RU" dirty="0"/>
              <a:t/>
            </a:r>
            <a:br>
              <a:rPr lang="ru-RU" dirty="0"/>
            </a:br>
            <a:r>
              <a:rPr lang="ru-RU" sz="2700" dirty="0"/>
              <a:t>Статья 4.2. Категории объектов, оказывающих негативное воздействие на окружающую среду</a:t>
            </a:r>
            <a:r>
              <a:rPr lang="ru-RU" dirty="0"/>
              <a:t/>
            </a:r>
            <a:br>
              <a:rPr lang="ru-RU" dirty="0"/>
            </a:br>
            <a:r>
              <a:rPr lang="ru-RU" sz="1800" dirty="0"/>
              <a:t>(введена Федеральным законом от 21.07.2014 N 219-ФЗ)</a:t>
            </a:r>
          </a:p>
        </p:txBody>
      </p:sp>
      <p:sp>
        <p:nvSpPr>
          <p:cNvPr id="3" name="Объект 2"/>
          <p:cNvSpPr>
            <a:spLocks noGrp="1"/>
          </p:cNvSpPr>
          <p:nvPr>
            <p:ph idx="1"/>
          </p:nvPr>
        </p:nvSpPr>
        <p:spPr>
          <a:xfrm>
            <a:off x="304800" y="1628800"/>
            <a:ext cx="8686800" cy="4451325"/>
          </a:xfrm>
        </p:spPr>
        <p:txBody>
          <a:bodyPr>
            <a:normAutofit fontScale="70000" lnSpcReduction="20000"/>
          </a:bodyPr>
          <a:lstStyle/>
          <a:p>
            <a:pPr marL="0" indent="0">
              <a:buNone/>
            </a:pPr>
            <a:r>
              <a:rPr lang="ru-RU" dirty="0" smtClean="0"/>
              <a:t>Объекты</a:t>
            </a:r>
            <a:r>
              <a:rPr lang="ru-RU" dirty="0"/>
              <a:t>, оказывающие негативное воздействие на окружающую среду, в зависимости от уровня такого воздействия подразделяются на четыре категории:</a:t>
            </a:r>
          </a:p>
          <a:p>
            <a:r>
              <a:rPr lang="ru-RU" dirty="0"/>
              <a:t>объекты, оказывающие </a:t>
            </a:r>
            <a:r>
              <a:rPr lang="ru-RU" u="sng" dirty="0"/>
              <a:t>значительное негативное воздействие </a:t>
            </a:r>
            <a:r>
              <a:rPr lang="ru-RU" dirty="0"/>
              <a:t>на окружающую среду и относящиеся к областям применения наилучших доступных технологий, - объекты I категории;</a:t>
            </a:r>
          </a:p>
          <a:p>
            <a:r>
              <a:rPr lang="ru-RU" dirty="0"/>
              <a:t>объекты, оказывающие </a:t>
            </a:r>
            <a:r>
              <a:rPr lang="ru-RU" u="sng" dirty="0"/>
              <a:t>умеренное негативное воздействие </a:t>
            </a:r>
            <a:r>
              <a:rPr lang="ru-RU" dirty="0"/>
              <a:t>на окружающую среду, - объекты II категории;</a:t>
            </a:r>
          </a:p>
          <a:p>
            <a:r>
              <a:rPr lang="ru-RU" dirty="0"/>
              <a:t>объекты, оказывающие </a:t>
            </a:r>
            <a:r>
              <a:rPr lang="ru-RU" u="sng" dirty="0"/>
              <a:t>незначительное негативное воздействие </a:t>
            </a:r>
            <a:r>
              <a:rPr lang="ru-RU" dirty="0"/>
              <a:t>на окружающую среду, - объекты III категории;</a:t>
            </a:r>
          </a:p>
          <a:p>
            <a:r>
              <a:rPr lang="ru-RU" dirty="0"/>
              <a:t>объекты, оказывающие </a:t>
            </a:r>
            <a:r>
              <a:rPr lang="ru-RU" u="sng" dirty="0"/>
              <a:t>минимальное негативное воздействие </a:t>
            </a:r>
            <a:r>
              <a:rPr lang="ru-RU" dirty="0"/>
              <a:t>на окружающую среду, - объекты IV категории.</a:t>
            </a:r>
          </a:p>
        </p:txBody>
      </p:sp>
    </p:spTree>
    <p:extLst>
      <p:ext uri="{BB962C8B-B14F-4D97-AF65-F5344CB8AC3E}">
        <p14:creationId xmlns:p14="http://schemas.microsoft.com/office/powerpoint/2010/main" val="19358589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9073008" cy="1656184"/>
          </a:xfrm>
        </p:spPr>
        <p:txBody>
          <a:bodyPr>
            <a:normAutofit fontScale="90000"/>
          </a:bodyPr>
          <a:lstStyle/>
          <a:p>
            <a:r>
              <a:rPr lang="ru-RU" sz="1300" dirty="0"/>
              <a:t>Постановление Правительства РФ от 28.09.2015 N 1029 "Об утверждении критериев отнесения объектов, оказывающих негативное воздействие на окружающую среду, к объектам I, II, III и IV категорий"</a:t>
            </a:r>
            <a:r>
              <a:rPr lang="ru-RU" dirty="0"/>
              <a:t/>
            </a:r>
            <a:br>
              <a:rPr lang="ru-RU" dirty="0"/>
            </a:br>
            <a:r>
              <a:rPr lang="ru-RU" sz="2700" dirty="0"/>
              <a:t>IV. Критерии отнесения объектов, оказывающих </a:t>
            </a:r>
            <a:r>
              <a:rPr lang="ru-RU" sz="2700" dirty="0" err="1" smtClean="0"/>
              <a:t>негативноевоздействие</a:t>
            </a:r>
            <a:r>
              <a:rPr lang="ru-RU" sz="2700" dirty="0" smtClean="0"/>
              <a:t> </a:t>
            </a:r>
            <a:r>
              <a:rPr lang="ru-RU" sz="2700" dirty="0"/>
              <a:t>на окружающую среду, к объектам </a:t>
            </a:r>
            <a:r>
              <a:rPr lang="ru-RU" sz="2700" b="1" dirty="0" smtClean="0"/>
              <a:t>IV </a:t>
            </a:r>
            <a:r>
              <a:rPr lang="ru-RU" sz="2700" b="1" dirty="0"/>
              <a:t>категории</a:t>
            </a:r>
            <a:r>
              <a:rPr lang="ru-RU" sz="4000" dirty="0"/>
              <a:t/>
            </a:r>
            <a:br>
              <a:rPr lang="ru-RU" sz="4000" dirty="0"/>
            </a:br>
            <a:r>
              <a:rPr lang="ru-RU" dirty="0"/>
              <a:t> </a:t>
            </a:r>
          </a:p>
        </p:txBody>
      </p:sp>
      <p:sp>
        <p:nvSpPr>
          <p:cNvPr id="3" name="Объект 2"/>
          <p:cNvSpPr>
            <a:spLocks noGrp="1"/>
          </p:cNvSpPr>
          <p:nvPr>
            <p:ph idx="1"/>
          </p:nvPr>
        </p:nvSpPr>
        <p:spPr>
          <a:xfrm>
            <a:off x="304800" y="1916832"/>
            <a:ext cx="8686800" cy="4320480"/>
          </a:xfrm>
        </p:spPr>
        <p:txBody>
          <a:bodyPr>
            <a:noAutofit/>
          </a:bodyPr>
          <a:lstStyle/>
          <a:p>
            <a:r>
              <a:rPr lang="ru-RU" sz="2400" dirty="0"/>
              <a:t>наличие стационарного источника загрязнения;</a:t>
            </a:r>
          </a:p>
          <a:p>
            <a:r>
              <a:rPr lang="ru-RU" sz="2400" dirty="0"/>
              <a:t>объем выбросов не более 10 т в год;</a:t>
            </a:r>
          </a:p>
          <a:p>
            <a:r>
              <a:rPr lang="ru-RU" sz="2400" dirty="0"/>
              <a:t>отсутствие выброса радиоактивных веществ I, II классов опасности;</a:t>
            </a:r>
          </a:p>
          <a:p>
            <a:r>
              <a:rPr lang="ru-RU" sz="2400" dirty="0"/>
              <a:t>отсутствие сбросов загрязняющих веществ (за исключением использования воды для бытовых нужд).</a:t>
            </a:r>
          </a:p>
          <a:p>
            <a:pPr marL="0" indent="0">
              <a:buNone/>
            </a:pPr>
            <a:r>
              <a:rPr lang="ru-RU" sz="2400" dirty="0"/>
              <a:t>Также к IV категории относятся НИИ, </a:t>
            </a:r>
            <a:r>
              <a:rPr lang="ru-RU" sz="2400" dirty="0" smtClean="0"/>
              <a:t>другие </a:t>
            </a:r>
            <a:r>
              <a:rPr lang="ru-RU" sz="2400" dirty="0"/>
              <a:t>исследовательские и опытные предприятия, объекты обеспечения электроэнергией, газом и паром.</a:t>
            </a:r>
          </a:p>
        </p:txBody>
      </p:sp>
    </p:spTree>
    <p:extLst>
      <p:ext uri="{BB962C8B-B14F-4D97-AF65-F5344CB8AC3E}">
        <p14:creationId xmlns:p14="http://schemas.microsoft.com/office/powerpoint/2010/main" val="41218199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315616"/>
          </a:xfrm>
        </p:spPr>
        <p:txBody>
          <a:bodyPr>
            <a:normAutofit fontScale="90000"/>
          </a:bodyPr>
          <a:lstStyle/>
          <a:p>
            <a:r>
              <a:rPr lang="ru-RU" sz="1300" dirty="0"/>
              <a:t>Постановление Правительства РФ от 28.09.2015 N 1029 "Об утверждении критериев отнесения объектов, оказывающих негативное воздействие на окружающую среду, к объектам I, II, III и IV категорий"</a:t>
            </a:r>
            <a:r>
              <a:rPr lang="ru-RU" dirty="0"/>
              <a:t/>
            </a:r>
            <a:br>
              <a:rPr lang="ru-RU" dirty="0"/>
            </a:br>
            <a:r>
              <a:rPr lang="ru-RU" dirty="0"/>
              <a:t>III. </a:t>
            </a:r>
            <a:r>
              <a:rPr lang="ru-RU" sz="2700" dirty="0"/>
              <a:t>Критерии отнесения объектов, оказывающих</a:t>
            </a:r>
            <a:br>
              <a:rPr lang="ru-RU" sz="2700" dirty="0"/>
            </a:br>
            <a:r>
              <a:rPr lang="ru-RU" sz="2700" dirty="0"/>
              <a:t>незначительное негативное воздействие на окружающую </a:t>
            </a:r>
            <a:r>
              <a:rPr lang="ru-RU" sz="2700" dirty="0" smtClean="0"/>
              <a:t>среду, к </a:t>
            </a:r>
            <a:r>
              <a:rPr lang="ru-RU" sz="2700" dirty="0"/>
              <a:t>объектам </a:t>
            </a:r>
            <a:r>
              <a:rPr lang="ru-RU" sz="2700" b="1" dirty="0"/>
              <a:t>III категории</a:t>
            </a:r>
          </a:p>
        </p:txBody>
      </p:sp>
      <p:sp>
        <p:nvSpPr>
          <p:cNvPr id="3" name="Объект 2"/>
          <p:cNvSpPr>
            <a:spLocks noGrp="1"/>
          </p:cNvSpPr>
          <p:nvPr>
            <p:ph idx="1"/>
          </p:nvPr>
        </p:nvSpPr>
        <p:spPr>
          <a:xfrm>
            <a:off x="304800" y="2420888"/>
            <a:ext cx="8515672" cy="3659237"/>
          </a:xfrm>
        </p:spPr>
        <p:txBody>
          <a:bodyPr>
            <a:normAutofit/>
          </a:bodyPr>
          <a:lstStyle/>
          <a:p>
            <a:r>
              <a:rPr lang="ru-RU" sz="2400" dirty="0" smtClean="0"/>
              <a:t>Эксплуатация </a:t>
            </a:r>
            <a:r>
              <a:rPr lang="ru-RU" sz="2400" dirty="0"/>
              <a:t>исследовательских ядерных установок нулевой мощности, радиационных источников, содержащих в своем составе только </a:t>
            </a:r>
            <a:r>
              <a:rPr lang="ru-RU" sz="2400" dirty="0" err="1"/>
              <a:t>радионуклидные</a:t>
            </a:r>
            <a:r>
              <a:rPr lang="ru-RU" sz="2400" dirty="0"/>
              <a:t> источники четвертой и пятой категорий</a:t>
            </a:r>
            <a:r>
              <a:rPr lang="ru-RU" sz="2400" dirty="0" smtClean="0"/>
              <a:t>.</a:t>
            </a:r>
          </a:p>
          <a:p>
            <a:pPr marL="0" indent="0">
              <a:buNone/>
            </a:pPr>
            <a:endParaRPr lang="ru-RU" sz="2400" dirty="0"/>
          </a:p>
          <a:p>
            <a:r>
              <a:rPr lang="ru-RU" sz="2400" dirty="0" smtClean="0"/>
              <a:t>Осуществление </a:t>
            </a:r>
            <a:r>
              <a:rPr lang="ru-RU" sz="2400" dirty="0"/>
              <a:t>хозяйственной и (или) иной деятельности, не указанной в I, II и IV разделах настоящего документа и не соответствующей уровням воздействия на окружающую среду, определенным в IV разделе настоящего документа.</a:t>
            </a:r>
          </a:p>
        </p:txBody>
      </p:sp>
    </p:spTree>
    <p:extLst>
      <p:ext uri="{BB962C8B-B14F-4D97-AF65-F5344CB8AC3E}">
        <p14:creationId xmlns:p14="http://schemas.microsoft.com/office/powerpoint/2010/main" val="37426198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88640"/>
            <a:ext cx="7194376"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66952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188640"/>
            <a:ext cx="8686800" cy="1728192"/>
          </a:xfrm>
        </p:spPr>
        <p:txBody>
          <a:bodyPr>
            <a:noAutofit/>
          </a:bodyPr>
          <a:lstStyle/>
          <a:p>
            <a:r>
              <a:rPr lang="ru-RU" sz="2400" dirty="0"/>
              <a:t>Перечень документов, обязательных для предоставления проверяемым юридическим </a:t>
            </a:r>
            <a:r>
              <a:rPr lang="ru-RU" sz="2000" dirty="0"/>
              <a:t>лицам</a:t>
            </a:r>
            <a:r>
              <a:rPr lang="ru-RU" sz="2400" dirty="0"/>
              <a:t> при проведении контрольно-надзорных мероприятий в области охраны окружающей среды службы государственного экологического надзора </a:t>
            </a:r>
          </a:p>
        </p:txBody>
      </p:sp>
      <p:sp>
        <p:nvSpPr>
          <p:cNvPr id="3" name="Объект 2"/>
          <p:cNvSpPr>
            <a:spLocks noGrp="1"/>
          </p:cNvSpPr>
          <p:nvPr>
            <p:ph idx="1"/>
          </p:nvPr>
        </p:nvSpPr>
        <p:spPr>
          <a:xfrm>
            <a:off x="304800" y="1988840"/>
            <a:ext cx="8686800" cy="4680520"/>
          </a:xfrm>
        </p:spPr>
        <p:txBody>
          <a:bodyPr>
            <a:normAutofit fontScale="32500" lnSpcReduction="20000"/>
          </a:bodyPr>
          <a:lstStyle/>
          <a:p>
            <a:pPr marL="0" indent="0">
              <a:buNone/>
            </a:pPr>
            <a:r>
              <a:rPr lang="ru-RU" sz="4900" dirty="0" smtClean="0"/>
              <a:t>Общие </a:t>
            </a:r>
            <a:r>
              <a:rPr lang="ru-RU" sz="4900" dirty="0"/>
              <a:t>сведения о предприятии</a:t>
            </a:r>
          </a:p>
          <a:p>
            <a:r>
              <a:rPr lang="ru-RU" sz="4900" dirty="0" smtClean="0"/>
              <a:t>Банковские </a:t>
            </a:r>
            <a:r>
              <a:rPr lang="ru-RU" sz="4900" u="sng" dirty="0"/>
              <a:t>реквизиты</a:t>
            </a:r>
            <a:r>
              <a:rPr lang="ru-RU" sz="4900" dirty="0"/>
              <a:t>, номера телефонов и факсов, адрес электронной почты (1, 2, 3, 4 категория объектов, оказывающих НВОС, б/к);</a:t>
            </a:r>
          </a:p>
          <a:p>
            <a:r>
              <a:rPr lang="ru-RU" sz="4900" dirty="0" smtClean="0"/>
              <a:t>Копия </a:t>
            </a:r>
            <a:r>
              <a:rPr lang="ru-RU" sz="4900" u="sng" dirty="0"/>
              <a:t>Устава</a:t>
            </a:r>
            <a:r>
              <a:rPr lang="ru-RU" sz="4900" dirty="0"/>
              <a:t>**(1, 2, 3, 4 категория объектов, оказывающих НВОС, б/к);</a:t>
            </a:r>
          </a:p>
          <a:p>
            <a:r>
              <a:rPr lang="ru-RU" sz="4900" dirty="0" smtClean="0"/>
              <a:t>Фамилия</a:t>
            </a:r>
            <a:r>
              <a:rPr lang="ru-RU" sz="4900" dirty="0"/>
              <a:t>, имя, отчество, полное наименование должности, служебный телефон </a:t>
            </a:r>
            <a:r>
              <a:rPr lang="ru-RU" sz="4900" u="sng" dirty="0"/>
              <a:t>руководителя</a:t>
            </a:r>
            <a:r>
              <a:rPr lang="ru-RU" sz="4900" dirty="0"/>
              <a:t>, копия приказа (иного документа) о назначении руководителя на должность, копия доверенности руководителя (если он осуществляет руководство на основании доверенности) (1, 2, 3, 4 категория объектов, оказывающих НВОС, б/к);</a:t>
            </a:r>
          </a:p>
          <a:p>
            <a:r>
              <a:rPr lang="ru-RU" sz="4900" dirty="0" smtClean="0"/>
              <a:t>Фамилия</a:t>
            </a:r>
            <a:r>
              <a:rPr lang="ru-RU" sz="4900" dirty="0"/>
              <a:t>, имя, отчество, полное наименование должности, служебный телефон заместителя руководителя, </a:t>
            </a:r>
            <a:r>
              <a:rPr lang="ru-RU" sz="4900" u="sng" dirty="0"/>
              <a:t>ответственного за организацию работы по охране окружающей </a:t>
            </a:r>
            <a:r>
              <a:rPr lang="ru-RU" sz="4900" dirty="0"/>
              <a:t>среды, копия приказа (иного документа) о назначении заместителя руководителя ответственным за организацию работы по охране окружающей среды, копия должной инструкции заместителя руководителя ответственным за организацию работы по охране окружающей среды(1, 2, 3, 4 категория объектов, оказывающих НВОС, б/к);</a:t>
            </a:r>
          </a:p>
          <a:p>
            <a:r>
              <a:rPr lang="ru-RU" sz="4900" dirty="0" smtClean="0"/>
              <a:t>Фамилия</a:t>
            </a:r>
            <a:r>
              <a:rPr lang="ru-RU" sz="4900" dirty="0"/>
              <a:t>, имя, отчество, полное наименование должности, служебный телефон ответственного (-</a:t>
            </a:r>
            <a:r>
              <a:rPr lang="ru-RU" sz="4900" dirty="0" err="1"/>
              <a:t>ных</a:t>
            </a:r>
            <a:r>
              <a:rPr lang="ru-RU" sz="4900" dirty="0"/>
              <a:t>) за ведение </a:t>
            </a:r>
            <a:r>
              <a:rPr lang="ru-RU" sz="4900" u="sng" dirty="0"/>
              <a:t>текущей природоохранной деятельности</a:t>
            </a:r>
            <a:r>
              <a:rPr lang="ru-RU" sz="4900" dirty="0"/>
              <a:t>, копия приказа (иного документа) о назначении ответственного (-</a:t>
            </a:r>
            <a:r>
              <a:rPr lang="ru-RU" sz="4900" dirty="0" err="1"/>
              <a:t>ных</a:t>
            </a:r>
            <a:r>
              <a:rPr lang="ru-RU" sz="4900" dirty="0"/>
              <a:t>) за охрану окружающей среды и экологическую безопасность, за составление государственной статистической отчетности (государственного статистического наблюдения) по формам №2-ТП (воздух), №2-ТП (отходы), №2-ТП (</a:t>
            </a:r>
            <a:r>
              <a:rPr lang="ru-RU" sz="4900" dirty="0" err="1"/>
              <a:t>водхоз</a:t>
            </a:r>
            <a:r>
              <a:rPr lang="ru-RU" sz="4900" dirty="0"/>
              <a:t>), копия должных инструкций вышеперечисленных лиц (1, 2, 3, 4 категория объектов, оказывающих НВОС, б/к);</a:t>
            </a:r>
          </a:p>
          <a:p>
            <a:endParaRPr lang="ru-RU" dirty="0"/>
          </a:p>
        </p:txBody>
      </p:sp>
    </p:spTree>
    <p:extLst>
      <p:ext uri="{BB962C8B-B14F-4D97-AF65-F5344CB8AC3E}">
        <p14:creationId xmlns:p14="http://schemas.microsoft.com/office/powerpoint/2010/main" val="40701048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1124744"/>
            <a:ext cx="8686800" cy="5256584"/>
          </a:xfrm>
        </p:spPr>
        <p:txBody>
          <a:bodyPr>
            <a:normAutofit fontScale="47500" lnSpcReduction="20000"/>
          </a:bodyPr>
          <a:lstStyle/>
          <a:p>
            <a:r>
              <a:rPr lang="ru-RU" sz="3400" u="sng" dirty="0"/>
              <a:t>Должностные инструкции</a:t>
            </a:r>
            <a:r>
              <a:rPr lang="ru-RU" sz="3400" dirty="0"/>
              <a:t> лиц, ответственных за охрану окружающей среды** (1, 2, 3, 4 категория объектов, оказывающих НВОС, б/к</a:t>
            </a:r>
            <a:r>
              <a:rPr lang="ru-RU" sz="3400" dirty="0" smtClean="0"/>
              <a:t>);</a:t>
            </a:r>
          </a:p>
          <a:p>
            <a:r>
              <a:rPr lang="ru-RU" sz="3400" dirty="0"/>
              <a:t>Документы (свидетельства о повышении квалификации, удостоверения) о подготовке и </a:t>
            </a:r>
            <a:r>
              <a:rPr lang="ru-RU" sz="3400" u="sng" dirty="0"/>
              <a:t>аттестации руководителей </a:t>
            </a:r>
            <a:r>
              <a:rPr lang="ru-RU" sz="3400" dirty="0"/>
              <a:t>и специалистов общехозяйственных систем управления и экологических служб в области охраны окружающей среды и обеспечения экологической </a:t>
            </a:r>
            <a:r>
              <a:rPr lang="ru-RU" sz="3400" dirty="0" smtClean="0"/>
              <a:t>безопасности</a:t>
            </a:r>
            <a:endParaRPr lang="ru-RU" sz="3400" dirty="0"/>
          </a:p>
          <a:p>
            <a:r>
              <a:rPr lang="ru-RU" sz="3400" dirty="0" smtClean="0"/>
              <a:t>Копия </a:t>
            </a:r>
            <a:r>
              <a:rPr lang="ru-RU" sz="3400" u="sng" dirty="0"/>
              <a:t>Свидетельства</a:t>
            </a:r>
            <a:r>
              <a:rPr lang="ru-RU" sz="3400" dirty="0"/>
              <a:t> о государственной регистрации юридического лица;</a:t>
            </a:r>
          </a:p>
          <a:p>
            <a:r>
              <a:rPr lang="ru-RU" sz="3400" dirty="0" smtClean="0"/>
              <a:t>Копия </a:t>
            </a:r>
            <a:r>
              <a:rPr lang="ru-RU" sz="3400" dirty="0"/>
              <a:t>(-и) </a:t>
            </a:r>
            <a:r>
              <a:rPr lang="ru-RU" sz="3400" u="sng" dirty="0"/>
              <a:t>Свидетельства</a:t>
            </a:r>
            <a:r>
              <a:rPr lang="ru-RU" sz="3400" dirty="0"/>
              <a:t> о внесении записи в Единый государственный реестр юридических лиц (при наличии) (1, 2, 3, 4 категория объектов, оказывающих НВОС, б/к);</a:t>
            </a:r>
          </a:p>
          <a:p>
            <a:r>
              <a:rPr lang="ru-RU" sz="3400" dirty="0" smtClean="0"/>
              <a:t>Копия </a:t>
            </a:r>
            <a:r>
              <a:rPr lang="ru-RU" sz="3400" dirty="0"/>
              <a:t>последней выписки из Единого государственного реестра юридических лиц (1, 2, 3, 4 категория объектов, оказывающих НВОС, б/к);</a:t>
            </a:r>
          </a:p>
          <a:p>
            <a:r>
              <a:rPr lang="ru-RU" sz="3400" dirty="0" smtClean="0"/>
              <a:t>Копия </a:t>
            </a:r>
            <a:r>
              <a:rPr lang="ru-RU" sz="3400" u="sng" dirty="0"/>
              <a:t>Уведомления о постановке на учет в налоговом органе</a:t>
            </a:r>
            <a:r>
              <a:rPr lang="ru-RU" sz="3400" dirty="0"/>
              <a:t>;</a:t>
            </a:r>
          </a:p>
          <a:p>
            <a:r>
              <a:rPr lang="ru-RU" sz="3400" u="sng" dirty="0" smtClean="0"/>
              <a:t>Краткая </a:t>
            </a:r>
            <a:r>
              <a:rPr lang="ru-RU" sz="3400" u="sng" dirty="0"/>
              <a:t>характеристика предприятия </a:t>
            </a:r>
            <a:r>
              <a:rPr lang="ru-RU" sz="3400" dirty="0"/>
              <a:t>(справка о видах деятельности, производственной структуре, в </a:t>
            </a:r>
            <a:r>
              <a:rPr lang="ru-RU" sz="3400" dirty="0" err="1"/>
              <a:t>т.ч</a:t>
            </a:r>
            <a:r>
              <a:rPr lang="ru-RU" sz="3400" dirty="0"/>
              <a:t>. о вспомогательных объектах производственной и непроизводственной сферы, перечень обособленных площадок с указанием их границ) (1, 2, 3, 4 категория объектов, оказывающих НВОС, б/к);</a:t>
            </a:r>
          </a:p>
          <a:p>
            <a:r>
              <a:rPr lang="ru-RU" sz="3400" dirty="0" smtClean="0"/>
              <a:t>Копия </a:t>
            </a:r>
            <a:r>
              <a:rPr lang="ru-RU" sz="3400" dirty="0"/>
              <a:t>правоустанавливающего (</a:t>
            </a:r>
            <a:r>
              <a:rPr lang="ru-RU" sz="3400" dirty="0" err="1"/>
              <a:t>правоподтверждающего</a:t>
            </a:r>
            <a:r>
              <a:rPr lang="ru-RU" sz="3400" dirty="0"/>
              <a:t>) документа (-</a:t>
            </a:r>
            <a:r>
              <a:rPr lang="ru-RU" sz="3400" dirty="0" err="1"/>
              <a:t>ов</a:t>
            </a:r>
            <a:r>
              <a:rPr lang="ru-RU" sz="3400" dirty="0"/>
              <a:t>) на землю (</a:t>
            </a:r>
            <a:r>
              <a:rPr lang="ru-RU" sz="3400" u="sng" dirty="0"/>
              <a:t>свидетельство о праве собственности, договор аренды </a:t>
            </a:r>
            <a:r>
              <a:rPr lang="ru-RU" sz="3400" dirty="0"/>
              <a:t>или иной) с кадастровыми планами (1, 2, 3, 4 категория объектов, оказывающих НВОС, б/к);</a:t>
            </a:r>
          </a:p>
          <a:p>
            <a:r>
              <a:rPr lang="ru-RU" sz="3400" u="sng" dirty="0" smtClean="0"/>
              <a:t>Справка </a:t>
            </a:r>
            <a:r>
              <a:rPr lang="ru-RU" sz="3400" u="sng" dirty="0"/>
              <a:t>о численности работающих </a:t>
            </a:r>
            <a:r>
              <a:rPr lang="ru-RU" sz="3400" dirty="0"/>
              <a:t>на предприятии (1, 2, 3, 4 категория объектов, оказывающих НВОС, б/к</a:t>
            </a:r>
            <a:r>
              <a:rPr lang="ru-RU" sz="3400" dirty="0" smtClean="0"/>
              <a:t>);</a:t>
            </a:r>
          </a:p>
          <a:p>
            <a:r>
              <a:rPr lang="ru-RU" sz="3400" dirty="0"/>
              <a:t>Журнал учета </a:t>
            </a:r>
            <a:r>
              <a:rPr lang="ru-RU" sz="3400" u="sng" dirty="0"/>
              <a:t>проверок юридического лица</a:t>
            </a:r>
            <a:r>
              <a:rPr lang="ru-RU" sz="3400" dirty="0"/>
              <a:t>, индивидуального предпринимателя, проводимых органами государственного контроля (надзора), органами муниципального контроля</a:t>
            </a:r>
          </a:p>
          <a:p>
            <a:endParaRPr lang="ru-RU" sz="3400" dirty="0"/>
          </a:p>
          <a:p>
            <a:endParaRPr lang="ru-RU" dirty="0"/>
          </a:p>
        </p:txBody>
      </p:sp>
    </p:spTree>
    <p:extLst>
      <p:ext uri="{BB962C8B-B14F-4D97-AF65-F5344CB8AC3E}">
        <p14:creationId xmlns:p14="http://schemas.microsoft.com/office/powerpoint/2010/main" val="2226167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836712"/>
            <a:ext cx="8686800" cy="5616624"/>
          </a:xfrm>
        </p:spPr>
        <p:txBody>
          <a:bodyPr>
            <a:normAutofit fontScale="25000" lnSpcReduction="20000"/>
          </a:bodyPr>
          <a:lstStyle/>
          <a:p>
            <a:r>
              <a:rPr lang="ru-RU" sz="6400" dirty="0" smtClean="0"/>
              <a:t>Справка </a:t>
            </a:r>
            <a:r>
              <a:rPr lang="ru-RU" sz="6400" dirty="0"/>
              <a:t>об отношении предприятия к категории субъекта предпринимательства (малый, средний бизнес или др.) (1, 2, 3, 4 категория объектов, оказывающих НВОС, б/к);</a:t>
            </a:r>
          </a:p>
          <a:p>
            <a:r>
              <a:rPr lang="ru-RU" sz="6400" dirty="0" smtClean="0"/>
              <a:t>Копии </a:t>
            </a:r>
            <a:r>
              <a:rPr lang="ru-RU" sz="6400" dirty="0"/>
              <a:t>планов природоохранных мероприятий за последние три года и отчетов об их выполнении с указанием объема снижения воздействия на окружающую среду и количества затраченных средств на проведение природоохранных мероприятий за последние три года, заверенных руководителем и главным бухгалтером (2, 3 категория объектов, оказывающих НВОС);</a:t>
            </a:r>
          </a:p>
          <a:p>
            <a:r>
              <a:rPr lang="ru-RU" sz="6400" u="sng" dirty="0" smtClean="0"/>
              <a:t>Справка </a:t>
            </a:r>
            <a:r>
              <a:rPr lang="ru-RU" sz="6400" u="sng" dirty="0"/>
              <a:t>об общих затратах на охрану окружающей среды</a:t>
            </a:r>
            <a:r>
              <a:rPr lang="ru-RU" sz="6400" dirty="0"/>
              <a:t> за последние три года, включая текущий (1, 2, 3 категория объектов, оказывающих НВОС);</a:t>
            </a:r>
          </a:p>
          <a:p>
            <a:r>
              <a:rPr lang="ru-RU" sz="6400" u="sng" dirty="0" smtClean="0"/>
              <a:t>Программа </a:t>
            </a:r>
            <a:r>
              <a:rPr lang="ru-RU" sz="6400" u="sng" dirty="0"/>
              <a:t>производственного экологического контроля</a:t>
            </a:r>
            <a:r>
              <a:rPr lang="ru-RU" sz="6400" dirty="0"/>
              <a:t>** (1, 2, 3 категория объектов, оказывающих НВОС);</a:t>
            </a:r>
          </a:p>
          <a:p>
            <a:r>
              <a:rPr lang="ru-RU" sz="6400" u="sng" dirty="0" smtClean="0"/>
              <a:t>Документы </a:t>
            </a:r>
            <a:r>
              <a:rPr lang="ru-RU" sz="6400" u="sng" dirty="0"/>
              <a:t>по результатам проверок </a:t>
            </a:r>
            <a:r>
              <a:rPr lang="ru-RU" sz="6400" dirty="0"/>
              <a:t>предприятия органами государственного надзора, в </a:t>
            </a:r>
            <a:r>
              <a:rPr lang="ru-RU" sz="6400" dirty="0" err="1"/>
              <a:t>т.ч</a:t>
            </a:r>
            <a:r>
              <a:rPr lang="ru-RU" sz="6400" dirty="0"/>
              <a:t>. акты по результатам предыдущих проверок предприятия, предписания органов государственного экологического надзора об устранении нарушений требований природоохранного законодательства, протоколы об административных правонарушениях, постановления на приостановку объектов, цехов, производств, и разрешения на возобновление работы, приказы по предприятию и планы мероприятий по устранению нарушений, установленных в актах проверок и предписаниях, отчеты о выполнении предписаний и актов** (1, 2, 3, 4 категория объектов, оказывающих НВОС, б/к);</a:t>
            </a:r>
          </a:p>
          <a:p>
            <a:r>
              <a:rPr lang="ru-RU" sz="6400" u="sng" dirty="0" smtClean="0"/>
              <a:t>Перечень </a:t>
            </a:r>
            <a:r>
              <a:rPr lang="ru-RU" sz="6400" u="sng" dirty="0"/>
              <a:t>арендаторов </a:t>
            </a:r>
            <a:r>
              <a:rPr lang="ru-RU" sz="6400" dirty="0"/>
              <a:t>и копии договоров аренды (1, 2, 3, 4 категория объектов, оказывающих НВОС, б/к</a:t>
            </a:r>
            <a:r>
              <a:rPr lang="ru-RU" sz="6400" dirty="0" smtClean="0"/>
              <a:t>).</a:t>
            </a:r>
          </a:p>
          <a:p>
            <a:r>
              <a:rPr lang="ru-RU" sz="6400" u="sng" dirty="0"/>
              <a:t>Расчет платы </a:t>
            </a:r>
            <a:r>
              <a:rPr lang="ru-RU" sz="6400" dirty="0"/>
              <a:t>за негативное воздействие на окружающую среду, в т. ч. платежные поручения или иные бухгалтерские документы, подтверждающие своевременность перечисления платы за негативное воздействие на окружающую </a:t>
            </a:r>
            <a:r>
              <a:rPr lang="ru-RU" sz="6400" dirty="0" smtClean="0"/>
              <a:t>среду</a:t>
            </a:r>
          </a:p>
          <a:p>
            <a:r>
              <a:rPr lang="ru-RU" sz="6400" dirty="0" smtClean="0">
                <a:solidFill>
                  <a:schemeClr val="tx1"/>
                </a:solidFill>
              </a:rPr>
              <a:t>Копии </a:t>
            </a:r>
            <a:r>
              <a:rPr lang="ru-RU" sz="6400" u="sng" dirty="0" smtClean="0">
                <a:solidFill>
                  <a:schemeClr val="tx1"/>
                </a:solidFill>
              </a:rPr>
              <a:t>декларации о </a:t>
            </a:r>
            <a:r>
              <a:rPr lang="ru-RU" sz="6400" u="sng" dirty="0">
                <a:solidFill>
                  <a:schemeClr val="tx1"/>
                </a:solidFill>
              </a:rPr>
              <a:t>количестве выпущенных в обращение </a:t>
            </a:r>
            <a:r>
              <a:rPr lang="ru-RU" sz="6400" dirty="0">
                <a:solidFill>
                  <a:schemeClr val="tx1"/>
                </a:solidFill>
              </a:rPr>
              <a:t>на территории российской федерации за предыдущий год готовых товаров, в том числе упаковки; </a:t>
            </a:r>
            <a:r>
              <a:rPr lang="ru-RU" sz="6400" u="sng" dirty="0" smtClean="0">
                <a:solidFill>
                  <a:schemeClr val="tx1"/>
                </a:solidFill>
              </a:rPr>
              <a:t>Отчетности о </a:t>
            </a:r>
            <a:r>
              <a:rPr lang="ru-RU" sz="6400" u="sng" dirty="0">
                <a:solidFill>
                  <a:schemeClr val="tx1"/>
                </a:solidFill>
              </a:rPr>
              <a:t>выполнении нормативов утилизации </a:t>
            </a:r>
            <a:r>
              <a:rPr lang="ru-RU" sz="6400" dirty="0">
                <a:solidFill>
                  <a:schemeClr val="tx1"/>
                </a:solidFill>
              </a:rPr>
              <a:t>отходов от использования </a:t>
            </a:r>
            <a:r>
              <a:rPr lang="ru-RU" sz="6400" dirty="0" smtClean="0">
                <a:solidFill>
                  <a:schemeClr val="tx1"/>
                </a:solidFill>
              </a:rPr>
              <a:t>товаров; </a:t>
            </a:r>
            <a:r>
              <a:rPr lang="ru-RU" sz="6400" u="sng" dirty="0" smtClean="0">
                <a:solidFill>
                  <a:schemeClr val="tx1"/>
                </a:solidFill>
              </a:rPr>
              <a:t>Расчет а платы экологического сбора.</a:t>
            </a:r>
            <a:endParaRPr lang="ru-RU" sz="6400" u="sng" dirty="0">
              <a:solidFill>
                <a:schemeClr val="tx1"/>
              </a:solidFill>
            </a:endParaRPr>
          </a:p>
          <a:p>
            <a:endParaRPr lang="ru-RU" dirty="0"/>
          </a:p>
        </p:txBody>
      </p:sp>
    </p:spTree>
    <p:extLst>
      <p:ext uri="{BB962C8B-B14F-4D97-AF65-F5344CB8AC3E}">
        <p14:creationId xmlns:p14="http://schemas.microsoft.com/office/powerpoint/2010/main" val="1290452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88640"/>
            <a:ext cx="8686800" cy="6048672"/>
          </a:xfrm>
        </p:spPr>
        <p:txBody>
          <a:bodyPr>
            <a:normAutofit fontScale="25000" lnSpcReduction="20000"/>
          </a:bodyPr>
          <a:lstStyle/>
          <a:p>
            <a:pPr marL="0" indent="0">
              <a:buNone/>
            </a:pPr>
            <a:r>
              <a:rPr lang="ru-RU" sz="11200" b="1" dirty="0"/>
              <a:t>Охрана атмосферного </a:t>
            </a:r>
            <a:r>
              <a:rPr lang="ru-RU" sz="11200" b="1" dirty="0" smtClean="0"/>
              <a:t>воздуха</a:t>
            </a:r>
          </a:p>
          <a:p>
            <a:endParaRPr lang="ru-RU" sz="4000" dirty="0"/>
          </a:p>
          <a:p>
            <a:endParaRPr lang="ru-RU" sz="4500" dirty="0" smtClean="0"/>
          </a:p>
          <a:p>
            <a:endParaRPr lang="ru-RU" sz="4500" dirty="0"/>
          </a:p>
          <a:p>
            <a:r>
              <a:rPr lang="ru-RU" sz="7200" dirty="0" smtClean="0"/>
              <a:t>Материалы </a:t>
            </a:r>
            <a:r>
              <a:rPr lang="ru-RU" sz="7200" u="sng" dirty="0"/>
              <a:t>инвентаризации выбросов вредных </a:t>
            </a:r>
            <a:r>
              <a:rPr lang="ru-RU" sz="7200" dirty="0"/>
              <a:t>(загрязняющих) веществ в атмосферный воздух и их источников (1, 2, 3, 4 категория объектов, оказывающих НВОС, б/к);</a:t>
            </a:r>
          </a:p>
          <a:p>
            <a:r>
              <a:rPr lang="ru-RU" sz="7200" dirty="0" smtClean="0"/>
              <a:t>Проект </a:t>
            </a:r>
            <a:r>
              <a:rPr lang="ru-RU" sz="7200" dirty="0"/>
              <a:t>нормативов предельно допустимых выбросов вредных (загрязняющих) веществ в атмосферный воздух (1, 2, 3 (при наличии в выбросах веществ 1 и 2 классов опасности), категория объектов, оказывающих НВОС);</a:t>
            </a:r>
          </a:p>
          <a:p>
            <a:r>
              <a:rPr lang="ru-RU" sz="7200" u="sng" dirty="0" smtClean="0"/>
              <a:t>Журналы </a:t>
            </a:r>
            <a:r>
              <a:rPr lang="ru-RU" sz="7200" u="sng" dirty="0"/>
              <a:t>первичного учета</a:t>
            </a:r>
            <a:r>
              <a:rPr lang="ru-RU" sz="7200" dirty="0"/>
              <a:t>**:</a:t>
            </a:r>
          </a:p>
          <a:p>
            <a:r>
              <a:rPr lang="ru-RU" sz="7200" dirty="0"/>
              <a:t>- «Журнал учета стационарных источников загрязнения и их характеристик» **;</a:t>
            </a:r>
          </a:p>
          <a:p>
            <a:r>
              <a:rPr lang="ru-RU" sz="7200" dirty="0"/>
              <a:t>- «Журнал учета выполнения мероприятий по охране атмосферного воздуха» **;</a:t>
            </a:r>
          </a:p>
          <a:p>
            <a:r>
              <a:rPr lang="ru-RU" sz="7200" dirty="0"/>
              <a:t>- «Журнал учета работы газоочистных и пылеулавливающих установок» ** (1, 2, 3, 4 категория объектов, оказывающих НВОС);</a:t>
            </a:r>
          </a:p>
          <a:p>
            <a:r>
              <a:rPr lang="ru-RU" sz="7200" dirty="0" smtClean="0"/>
              <a:t>Копия </a:t>
            </a:r>
            <a:r>
              <a:rPr lang="ru-RU" sz="7200" u="sng" dirty="0"/>
              <a:t>приказа (-</a:t>
            </a:r>
            <a:r>
              <a:rPr lang="ru-RU" sz="7200" u="sng" dirty="0" err="1"/>
              <a:t>ов</a:t>
            </a:r>
            <a:r>
              <a:rPr lang="ru-RU" sz="7200" u="sng" dirty="0"/>
              <a:t>) о назначении ответственных за эксплуатацию ГОУ</a:t>
            </a:r>
            <a:r>
              <a:rPr lang="ru-RU" sz="7200" dirty="0"/>
              <a:t>, актов проверки эффективности работы и актов оценки технического состояния ГОУ (1, 2, 3, 4 категория объектов, оказывающих НВОС);</a:t>
            </a:r>
          </a:p>
          <a:p>
            <a:r>
              <a:rPr lang="ru-RU" sz="7200" u="sng" dirty="0" smtClean="0"/>
              <a:t>Паспорта </a:t>
            </a:r>
            <a:r>
              <a:rPr lang="ru-RU" sz="7200" u="sng" dirty="0"/>
              <a:t>на каждую установку очистки газов </a:t>
            </a:r>
            <a:r>
              <a:rPr lang="ru-RU" sz="7200" dirty="0"/>
              <a:t>(Установки очистки газа должны подвергаться осмотру для оценки их технического состояния не реже одного раза в полугодие комиссией, назначаемой руководством предприятия. По результатам осмотра составляется прилагаемый к паспорту установки акт. Кроме того, установки очистки газов должны подвергаться проверке на соответствие фактических параметров работы проектным параметрам не реже одного раза в год, а при изменении режима технологического оборудования, ремонта и реконструкции установки в течение трех месяцев. Результаты проверок также оформляются актом и заносятся в паспорт)** (1, 2, 3, 4 категория объектов, оказывающих НВОС);</a:t>
            </a:r>
          </a:p>
          <a:p>
            <a:endParaRPr lang="ru-RU" dirty="0"/>
          </a:p>
        </p:txBody>
      </p:sp>
    </p:spTree>
    <p:extLst>
      <p:ext uri="{BB962C8B-B14F-4D97-AF65-F5344CB8AC3E}">
        <p14:creationId xmlns:p14="http://schemas.microsoft.com/office/powerpoint/2010/main" val="2384756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0"/>
            <a:ext cx="8686800" cy="1268760"/>
          </a:xfrm>
        </p:spPr>
        <p:txBody>
          <a:bodyPr>
            <a:noAutofit/>
          </a:bodyPr>
          <a:lstStyle/>
          <a:p>
            <a:r>
              <a:rPr lang="ru-RU" sz="2400" dirty="0"/>
              <a:t>распоряжений (приказов) органа, осуществляющего государственный экологический контроль</a:t>
            </a:r>
          </a:p>
        </p:txBody>
      </p:sp>
      <p:sp>
        <p:nvSpPr>
          <p:cNvPr id="3" name="Объект 2"/>
          <p:cNvSpPr>
            <a:spLocks noGrp="1"/>
          </p:cNvSpPr>
          <p:nvPr>
            <p:ph idx="1"/>
          </p:nvPr>
        </p:nvSpPr>
        <p:spPr>
          <a:xfrm>
            <a:off x="304800" y="1340768"/>
            <a:ext cx="8686800" cy="5040560"/>
          </a:xfrm>
        </p:spPr>
        <p:txBody>
          <a:bodyPr>
            <a:normAutofit fontScale="47500" lnSpcReduction="20000"/>
          </a:bodyPr>
          <a:lstStyle/>
          <a:p>
            <a:pPr marL="0" indent="0">
              <a:buNone/>
            </a:pPr>
            <a:r>
              <a:rPr lang="ru-RU" sz="3800" dirty="0"/>
              <a:t>Мероприятия по контролю проводятся на основании распоряжений (приказов) органа, осуществляющего государственный экологический контроль. В распоряжении (приказе) о проведении мероприятия по государственному экологическому контролю указываются:</a:t>
            </a:r>
          </a:p>
          <a:p>
            <a:r>
              <a:rPr lang="ru-RU" sz="3800" dirty="0" smtClean="0"/>
              <a:t>номер </a:t>
            </a:r>
            <a:r>
              <a:rPr lang="ru-RU" sz="3800" dirty="0"/>
              <a:t>и дата распоряжения (приказа) о проведении мероприятия по государственному экологическому контролю;</a:t>
            </a:r>
          </a:p>
          <a:p>
            <a:r>
              <a:rPr lang="ru-RU" sz="3800" dirty="0" smtClean="0"/>
              <a:t>наименование </a:t>
            </a:r>
            <a:r>
              <a:rPr lang="ru-RU" sz="3800" dirty="0"/>
              <a:t>органа государственного экологического контроля;</a:t>
            </a:r>
          </a:p>
          <a:p>
            <a:r>
              <a:rPr lang="ru-RU" sz="3800" dirty="0" smtClean="0"/>
              <a:t>фамилия</a:t>
            </a:r>
            <a:r>
              <a:rPr lang="ru-RU" sz="3800" dirty="0"/>
              <a:t>, имя, отчество и должность государственного инспектора в области охраны окружающей среды;</a:t>
            </a:r>
          </a:p>
          <a:p>
            <a:r>
              <a:rPr lang="ru-RU" sz="3800" dirty="0"/>
              <a:t>н</a:t>
            </a:r>
            <a:r>
              <a:rPr lang="ru-RU" sz="3800" dirty="0" smtClean="0"/>
              <a:t>аименование </a:t>
            </a:r>
            <a:r>
              <a:rPr lang="ru-RU" sz="3800" dirty="0"/>
              <a:t>юридического лица или фамилия, имя, отчество индивидуального предпринимателя, в отношении которых проводится мероприятие по государственному экологическому контролю;</a:t>
            </a:r>
          </a:p>
          <a:p>
            <a:r>
              <a:rPr lang="ru-RU" sz="3800" dirty="0" smtClean="0"/>
              <a:t>цели</a:t>
            </a:r>
            <a:r>
              <a:rPr lang="ru-RU" sz="3800" dirty="0"/>
              <a:t>, задачи и предмет проводимого мероприятия по государственному экологическому контролю;</a:t>
            </a:r>
          </a:p>
          <a:p>
            <a:r>
              <a:rPr lang="ru-RU" sz="3800" dirty="0" smtClean="0"/>
              <a:t>правовые </a:t>
            </a:r>
            <a:r>
              <a:rPr lang="ru-RU" sz="3800" dirty="0"/>
              <a:t>основания проведения мероприятия по государственному экологическому контролю, в том числе нормативные правовые акты, обязательные требования которых подлежат проверке; </a:t>
            </a:r>
          </a:p>
          <a:p>
            <a:r>
              <a:rPr lang="ru-RU" sz="3800" dirty="0" smtClean="0"/>
              <a:t>дата </a:t>
            </a:r>
            <a:r>
              <a:rPr lang="ru-RU" sz="3800" dirty="0"/>
              <a:t>начала и окончания мероприятия по государственному экологическому контролю.</a:t>
            </a:r>
          </a:p>
          <a:p>
            <a:endParaRPr lang="ru-RU" dirty="0"/>
          </a:p>
        </p:txBody>
      </p:sp>
    </p:spTree>
    <p:extLst>
      <p:ext uri="{BB962C8B-B14F-4D97-AF65-F5344CB8AC3E}">
        <p14:creationId xmlns:p14="http://schemas.microsoft.com/office/powerpoint/2010/main" val="15437101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476672"/>
            <a:ext cx="8686800" cy="5832648"/>
          </a:xfrm>
        </p:spPr>
        <p:txBody>
          <a:bodyPr>
            <a:normAutofit fontScale="25000" lnSpcReduction="20000"/>
          </a:bodyPr>
          <a:lstStyle/>
          <a:p>
            <a:r>
              <a:rPr lang="ru-RU" sz="7200" dirty="0" smtClean="0"/>
              <a:t>Копия </a:t>
            </a:r>
            <a:r>
              <a:rPr lang="ru-RU" sz="7200" u="sng" dirty="0"/>
              <a:t>плана работ по проверке эффективности газоочистного оборудования </a:t>
            </a:r>
            <a:r>
              <a:rPr lang="ru-RU" sz="7200" dirty="0"/>
              <a:t>(1, 2, 3, 4 категория объектов, оказывающих НВОС);</a:t>
            </a:r>
          </a:p>
          <a:p>
            <a:r>
              <a:rPr lang="ru-RU" sz="7200" dirty="0" smtClean="0"/>
              <a:t>Копия </a:t>
            </a:r>
            <a:r>
              <a:rPr lang="ru-RU" sz="7200" u="sng" dirty="0"/>
              <a:t>приказа о порядке ведения журналов учета работы установок очистки </a:t>
            </a:r>
            <a:r>
              <a:rPr lang="ru-RU" sz="7200" dirty="0"/>
              <a:t>газов (1, 2, 3, 4 категория объектов, оказывающих НВОС);</a:t>
            </a:r>
          </a:p>
          <a:p>
            <a:r>
              <a:rPr lang="ru-RU" sz="7200" dirty="0" smtClean="0"/>
              <a:t>Копия </a:t>
            </a:r>
            <a:r>
              <a:rPr lang="ru-RU" sz="7200" u="sng" dirty="0"/>
              <a:t>план-графика планово-предупредительного (текущего) ремонта установок </a:t>
            </a:r>
            <a:r>
              <a:rPr lang="ru-RU" sz="7200" dirty="0"/>
              <a:t>очистки газа (1, 2, 3, 4 категория объектов, оказывающих НВОС);</a:t>
            </a:r>
          </a:p>
          <a:p>
            <a:r>
              <a:rPr lang="ru-RU" sz="7200" dirty="0" smtClean="0"/>
              <a:t>Информация </a:t>
            </a:r>
            <a:r>
              <a:rPr lang="ru-RU" sz="7200" dirty="0"/>
              <a:t>о наличии </a:t>
            </a:r>
            <a:r>
              <a:rPr lang="ru-RU" sz="7200" u="sng" dirty="0"/>
              <a:t>точек отбора проб</a:t>
            </a:r>
            <a:r>
              <a:rPr lang="ru-RU" sz="7200" dirty="0"/>
              <a:t>, наличии на корпусах аппаратов, установок очистки газа регистрационных номеров (1, 2, 3, 4 категория объектов, оказывающих НВОС);</a:t>
            </a:r>
          </a:p>
          <a:p>
            <a:r>
              <a:rPr lang="ru-RU" sz="7200" u="sng" dirty="0" smtClean="0"/>
              <a:t>Копии </a:t>
            </a:r>
            <a:r>
              <a:rPr lang="ru-RU" sz="7200" u="sng" dirty="0"/>
              <a:t>договора с аттестованной (аккредитованной) лабораторией</a:t>
            </a:r>
            <a:r>
              <a:rPr lang="ru-RU" sz="7200" dirty="0"/>
              <a:t>, согласованного плана-графика и результатов контроля (1, 2, 3, 4 категория объектов, оказывающих НВОС);</a:t>
            </a:r>
          </a:p>
          <a:p>
            <a:r>
              <a:rPr lang="ru-RU" sz="7200" u="sng" dirty="0" smtClean="0"/>
              <a:t>Сведения </a:t>
            </a:r>
            <a:r>
              <a:rPr lang="ru-RU" sz="7200" u="sng" dirty="0"/>
              <a:t>о котельной </a:t>
            </a:r>
            <a:r>
              <a:rPr lang="ru-RU" sz="7200" dirty="0"/>
              <a:t>(используемое топливо, наличие сертификатов на мазут, уголь и соответствие их требованиям охраны атмосферного воздуха, расход топлива за последние два года, с разбивкой по кварталам, наименование и количество котлов, наличие и дата разработки режимной карты) (1, 2, 3 категория объектов, оказывающих НВОС);</a:t>
            </a:r>
          </a:p>
          <a:p>
            <a:r>
              <a:rPr lang="ru-RU" sz="7200" u="sng" dirty="0" smtClean="0"/>
              <a:t>Сведения </a:t>
            </a:r>
            <a:r>
              <a:rPr lang="ru-RU" sz="7200" u="sng" dirty="0"/>
              <a:t>об </a:t>
            </a:r>
            <a:r>
              <a:rPr lang="ru-RU" sz="7200" dirty="0"/>
              <a:t>автомобильных и иных </a:t>
            </a:r>
            <a:r>
              <a:rPr lang="ru-RU" sz="7200" u="sng" dirty="0"/>
              <a:t>транспортных средствах </a:t>
            </a:r>
            <a:r>
              <a:rPr lang="ru-RU" sz="7200" dirty="0"/>
              <a:t>с разбивкой по типам (легковые, грузовые и т.д.) и видам используемого топлива (бензин, ДТ, газ и др.), находящихся на балансе организации (1, 2, 3, 4 категория объектов, оказывающих НВОС, б/к</a:t>
            </a:r>
            <a:r>
              <a:rPr lang="ru-RU" sz="7200" dirty="0" smtClean="0"/>
              <a:t>). Сведения о открытых </a:t>
            </a:r>
            <a:r>
              <a:rPr lang="ru-RU" sz="7200" u="sng" dirty="0" smtClean="0"/>
              <a:t>парковках </a:t>
            </a:r>
            <a:r>
              <a:rPr lang="ru-RU" sz="7200" dirty="0" smtClean="0"/>
              <a:t>транспортных средств;</a:t>
            </a:r>
            <a:endParaRPr lang="ru-RU" sz="7200" dirty="0"/>
          </a:p>
          <a:p>
            <a:endParaRPr lang="ru-RU" dirty="0"/>
          </a:p>
        </p:txBody>
      </p:sp>
      <p:sp>
        <p:nvSpPr>
          <p:cNvPr id="2" name="Номер слайда 1"/>
          <p:cNvSpPr>
            <a:spLocks noGrp="1"/>
          </p:cNvSpPr>
          <p:nvPr>
            <p:ph type="sldNum" sz="quarter" idx="12"/>
          </p:nvPr>
        </p:nvSpPr>
        <p:spPr/>
        <p:txBody>
          <a:bodyPr/>
          <a:lstStyle/>
          <a:p>
            <a:fld id="{ED9F789A-F9B9-4DDD-BED1-227ED0D2BA6B}" type="slidenum">
              <a:rPr lang="ru-RU" smtClean="0"/>
              <a:t>20</a:t>
            </a:fld>
            <a:endParaRPr lang="ru-RU"/>
          </a:p>
        </p:txBody>
      </p:sp>
    </p:spTree>
    <p:extLst>
      <p:ext uri="{BB962C8B-B14F-4D97-AF65-F5344CB8AC3E}">
        <p14:creationId xmlns:p14="http://schemas.microsoft.com/office/powerpoint/2010/main" val="4240571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476672"/>
            <a:ext cx="8686800" cy="5603453"/>
          </a:xfrm>
        </p:spPr>
        <p:txBody>
          <a:bodyPr>
            <a:normAutofit fontScale="62500" lnSpcReduction="20000"/>
          </a:bodyPr>
          <a:lstStyle/>
          <a:p>
            <a:r>
              <a:rPr lang="ru-RU" u="sng" dirty="0" smtClean="0"/>
              <a:t>Документация </a:t>
            </a:r>
            <a:r>
              <a:rPr lang="ru-RU" u="sng" dirty="0"/>
              <a:t>по реализации мероприятий по временному сокращению выбросов загрязняющих веществ объекта в периоды неблагоприятных метеорологических условий (</a:t>
            </a:r>
            <a:r>
              <a:rPr lang="ru-RU" b="1" u="sng" dirty="0"/>
              <a:t>НМУ</a:t>
            </a:r>
            <a:r>
              <a:rPr lang="ru-RU" u="sng" dirty="0"/>
              <a:t>) </a:t>
            </a:r>
            <a:r>
              <a:rPr lang="ru-RU" dirty="0"/>
              <a:t>включающая в себя:</a:t>
            </a:r>
          </a:p>
          <a:p>
            <a:r>
              <a:rPr lang="ru-RU" dirty="0"/>
              <a:t>- копию </a:t>
            </a:r>
            <a:r>
              <a:rPr lang="ru-RU" u="sng" dirty="0"/>
              <a:t>приказа</a:t>
            </a:r>
            <a:r>
              <a:rPr lang="ru-RU" dirty="0"/>
              <a:t> руководителя предприятия о порядке перехода в периоды неблагоприятных метеорологических условий (НМУ) на заданные режимы с указанием ответственных лиц за проведение мероприятий по предприятию, производствам, цехам, участкам и иным объектам, а также лиц ответственных за организацию приема оповещения и введения мероприятий по снижению выбросов;</a:t>
            </a:r>
          </a:p>
          <a:p>
            <a:r>
              <a:rPr lang="ru-RU" dirty="0"/>
              <a:t>- </a:t>
            </a:r>
            <a:r>
              <a:rPr lang="ru-RU" u="sng" dirty="0"/>
              <a:t>журнал регистрации </a:t>
            </a:r>
            <a:r>
              <a:rPr lang="ru-RU" dirty="0"/>
              <a:t>приема предупреждений о НМУ от органа Росгидромета на предприятии**;</a:t>
            </a:r>
          </a:p>
          <a:p>
            <a:r>
              <a:rPr lang="ru-RU" dirty="0"/>
              <a:t>- копию </a:t>
            </a:r>
            <a:r>
              <a:rPr lang="ru-RU" u="sng" dirty="0"/>
              <a:t>плана мероприятий</a:t>
            </a:r>
            <a:r>
              <a:rPr lang="ru-RU" dirty="0"/>
              <a:t> по предупреждению и устранению аварийных выбросов вредных (загрязняющих) веществ в атмосферный воздух, сокращению или исключению таких выбросов (1, 2, 3 категория объектов, оказывающих НВОС);</a:t>
            </a:r>
          </a:p>
          <a:p>
            <a:r>
              <a:rPr lang="ru-RU" dirty="0" smtClean="0"/>
              <a:t>Копия </a:t>
            </a:r>
            <a:r>
              <a:rPr lang="ru-RU" dirty="0"/>
              <a:t>ежегодной федеральной государственной формы статистического наблюдения </a:t>
            </a:r>
            <a:r>
              <a:rPr lang="ru-RU" b="1" u="sng" dirty="0"/>
              <a:t>№ 2-ТП (воздух) </a:t>
            </a:r>
            <a:r>
              <a:rPr lang="ru-RU" dirty="0"/>
              <a:t>«Сведения об охране атмосферного воздуха» (1, 2, 3, 4 категория объектов, оказывающих НВОС);</a:t>
            </a:r>
          </a:p>
          <a:p>
            <a:r>
              <a:rPr lang="ru-RU" dirty="0" smtClean="0"/>
              <a:t>Декларация </a:t>
            </a:r>
            <a:r>
              <a:rPr lang="ru-RU" dirty="0"/>
              <a:t>о негативном воздействии на окружающую среду объектов II категории (2 категория объектов, оказывающих НВОС).</a:t>
            </a:r>
          </a:p>
          <a:p>
            <a:endParaRPr lang="ru-RU" dirty="0"/>
          </a:p>
        </p:txBody>
      </p:sp>
    </p:spTree>
    <p:extLst>
      <p:ext uri="{BB962C8B-B14F-4D97-AF65-F5344CB8AC3E}">
        <p14:creationId xmlns:p14="http://schemas.microsoft.com/office/powerpoint/2010/main" val="33963781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332656"/>
            <a:ext cx="8686800" cy="6408712"/>
          </a:xfrm>
        </p:spPr>
        <p:txBody>
          <a:bodyPr>
            <a:normAutofit fontScale="25000" lnSpcReduction="20000"/>
          </a:bodyPr>
          <a:lstStyle/>
          <a:p>
            <a:pPr marL="0" indent="0">
              <a:buNone/>
            </a:pPr>
            <a:r>
              <a:rPr lang="ru-RU" sz="8600" b="1" dirty="0" smtClean="0"/>
              <a:t>Обращение </a:t>
            </a:r>
            <a:r>
              <a:rPr lang="ru-RU" sz="8600" b="1" dirty="0"/>
              <a:t>с отходами производства и </a:t>
            </a:r>
            <a:r>
              <a:rPr lang="ru-RU" sz="8600" b="1" dirty="0" smtClean="0"/>
              <a:t>потребления</a:t>
            </a:r>
          </a:p>
          <a:p>
            <a:pPr marL="0" indent="0">
              <a:buNone/>
            </a:pPr>
            <a:endParaRPr lang="ru-RU" sz="6200" dirty="0"/>
          </a:p>
          <a:p>
            <a:r>
              <a:rPr lang="ru-RU" sz="6400" u="sng" dirty="0" smtClean="0"/>
              <a:t>Бухгалтерские </a:t>
            </a:r>
            <a:r>
              <a:rPr lang="ru-RU" sz="6400" u="sng" dirty="0"/>
              <a:t>документы </a:t>
            </a:r>
            <a:r>
              <a:rPr lang="ru-RU" sz="6400" dirty="0"/>
              <a:t>(выписка из склада по счету 10) о количестве выданных на производство ртутьсодержащих ламп, шин, покрышек, индустриальных, моторных, дизельных, гидравлических, компрессорных и др. масел, масляных и топливных фильтров, аккумуляторов по маркам, обтирочного материала и т. д. за последние два года (1, 2, 3, 4 категория объектов, оказывающих НВОС, б/к);</a:t>
            </a:r>
          </a:p>
          <a:p>
            <a:r>
              <a:rPr lang="ru-RU" sz="6400" u="sng" dirty="0" smtClean="0"/>
              <a:t>Копии </a:t>
            </a:r>
            <a:r>
              <a:rPr lang="ru-RU" sz="6400" u="sng" dirty="0"/>
              <a:t>документов по учету</a:t>
            </a:r>
            <a:r>
              <a:rPr lang="ru-RU" sz="6400" dirty="0"/>
              <a:t> образования, использования, обезвреживания и передачи отходов (1, 2, 3, 4 категория объектов, оказывающих НВОС, б/к</a:t>
            </a:r>
            <a:r>
              <a:rPr lang="ru-RU" sz="6400" dirty="0" smtClean="0"/>
              <a:t>) – </a:t>
            </a:r>
            <a:r>
              <a:rPr lang="ru-RU" sz="6400" u="sng" dirty="0"/>
              <a:t>Журналы первичного учета</a:t>
            </a:r>
            <a:r>
              <a:rPr lang="ru-RU" sz="6400" dirty="0" smtClean="0"/>
              <a:t>;</a:t>
            </a:r>
            <a:endParaRPr lang="ru-RU" sz="6400" dirty="0"/>
          </a:p>
          <a:p>
            <a:r>
              <a:rPr lang="ru-RU" sz="6400" u="sng" dirty="0" smtClean="0"/>
              <a:t>Сведения </a:t>
            </a:r>
            <a:r>
              <a:rPr lang="ru-RU" sz="6400" u="sng" dirty="0"/>
              <a:t>об объемах накопления отходов </a:t>
            </a:r>
            <a:r>
              <a:rPr lang="ru-RU" sz="6400" dirty="0"/>
              <a:t>на </a:t>
            </a:r>
            <a:r>
              <a:rPr lang="ru-RU" sz="6400" dirty="0" err="1"/>
              <a:t>промплощадке</a:t>
            </a:r>
            <a:r>
              <a:rPr lang="ru-RU" sz="6400" dirty="0"/>
              <a:t> </a:t>
            </a:r>
            <a:r>
              <a:rPr lang="ru-RU" sz="6400" u="sng" dirty="0"/>
              <a:t>на момент проверки </a:t>
            </a:r>
            <a:r>
              <a:rPr lang="ru-RU" sz="6400" dirty="0"/>
              <a:t>(1, 2, 3, 4 категория объектов, оказывающих НВОС, б/к);</a:t>
            </a:r>
          </a:p>
          <a:p>
            <a:r>
              <a:rPr lang="ru-RU" sz="6400" dirty="0" smtClean="0"/>
              <a:t>Копия </a:t>
            </a:r>
            <a:r>
              <a:rPr lang="ru-RU" sz="6400" u="sng" dirty="0"/>
              <a:t>приказа о назначении ответственных за эксплуатацию мест временного хранения </a:t>
            </a:r>
            <a:r>
              <a:rPr lang="ru-RU" sz="6400" dirty="0"/>
              <a:t>отходов (1, 2, 3, 4 категория объектов, оказывающих НВОС, б/к);</a:t>
            </a:r>
          </a:p>
          <a:p>
            <a:r>
              <a:rPr lang="ru-RU" sz="6400" dirty="0" smtClean="0"/>
              <a:t>Проектная </a:t>
            </a:r>
            <a:r>
              <a:rPr lang="ru-RU" sz="6400" dirty="0"/>
              <a:t>документация и документы по экологическому согласованию объектов длительного хранения и захоронения отходов** (1, 2, 3, 4 категория объектов, оказывающих НВОС);</a:t>
            </a:r>
          </a:p>
          <a:p>
            <a:r>
              <a:rPr lang="ru-RU" sz="6400" dirty="0" smtClean="0"/>
              <a:t>Сведения </a:t>
            </a:r>
            <a:r>
              <a:rPr lang="ru-RU" sz="6400" dirty="0"/>
              <a:t>о мониторинге состояния окружающей среды на территории объекта размещения отходов и в пределах его воздействия (в </a:t>
            </a:r>
            <a:r>
              <a:rPr lang="ru-RU" sz="6400" dirty="0" err="1"/>
              <a:t>т.ч</a:t>
            </a:r>
            <a:r>
              <a:rPr lang="ru-RU" sz="6400" dirty="0"/>
              <a:t>. копии анализов) (1, 2, 3, 4 категория объектов, оказывающих НВОС</a:t>
            </a:r>
            <a:r>
              <a:rPr lang="ru-RU" sz="6400" dirty="0" smtClean="0"/>
              <a:t>);</a:t>
            </a:r>
            <a:endParaRPr lang="ru-RU" sz="6400" dirty="0"/>
          </a:p>
          <a:p>
            <a:r>
              <a:rPr lang="ru-RU" sz="6400" b="1" u="sng" dirty="0" smtClean="0"/>
              <a:t>Копии </a:t>
            </a:r>
            <a:r>
              <a:rPr lang="ru-RU" sz="6400" b="1" u="sng" dirty="0"/>
              <a:t>договоров с региональным оператором </a:t>
            </a:r>
            <a:r>
              <a:rPr lang="ru-RU" sz="6400" dirty="0"/>
              <a:t>и/или </a:t>
            </a:r>
            <a:r>
              <a:rPr lang="ru-RU" sz="6400" u="sng" dirty="0"/>
              <a:t>организациями</a:t>
            </a:r>
            <a:r>
              <a:rPr lang="ru-RU" sz="6400" dirty="0"/>
              <a:t> на транспортирование, обезвреживание, переработку и размещение отходов и копии лицензий на осуществляемую ими деятельность, в </a:t>
            </a:r>
            <a:r>
              <a:rPr lang="ru-RU" sz="6400" dirty="0" err="1"/>
              <a:t>т.ч</a:t>
            </a:r>
            <a:r>
              <a:rPr lang="ru-RU" sz="6400" dirty="0"/>
              <a:t>. на осуществление деятельности по обезвреживанию и размещению отходов (1, 2, 3, 4 категория объектов, оказывающих НВОС, б/к);</a:t>
            </a:r>
          </a:p>
          <a:p>
            <a:r>
              <a:rPr lang="ru-RU" sz="6400" u="sng" dirty="0" smtClean="0"/>
              <a:t>Копии </a:t>
            </a:r>
            <a:r>
              <a:rPr lang="ru-RU" sz="6400" u="sng" dirty="0"/>
              <a:t>документов, подтверждающих факты передачи отходов </a:t>
            </a:r>
            <a:r>
              <a:rPr lang="ru-RU" sz="6400" dirty="0"/>
              <a:t>(1, 2, 3, 4 категория объектов, оказывающих НВОС, б/к</a:t>
            </a:r>
            <a:r>
              <a:rPr lang="ru-RU" sz="6400" dirty="0" smtClean="0"/>
              <a:t>) – Акты приема/передачи;</a:t>
            </a:r>
            <a:endParaRPr lang="ru-RU" sz="4000" dirty="0" smtClean="0"/>
          </a:p>
          <a:p>
            <a:r>
              <a:rPr lang="ru-RU" sz="6400" dirty="0"/>
              <a:t>Копии </a:t>
            </a:r>
            <a:r>
              <a:rPr lang="ru-RU" sz="6400" u="sng" dirty="0" smtClean="0"/>
              <a:t>лицензии на </a:t>
            </a:r>
            <a:r>
              <a:rPr lang="ru-RU" sz="6400" u="sng" dirty="0"/>
              <a:t>деятельность по сбору</a:t>
            </a:r>
            <a:r>
              <a:rPr lang="ru-RU" sz="6400" dirty="0"/>
              <a:t>, использованию, обезвреживанию, транспортированию и размещению опасных отходов I-IV классов опасности</a:t>
            </a:r>
          </a:p>
          <a:p>
            <a:endParaRPr lang="ru-RU" sz="6400" dirty="0"/>
          </a:p>
          <a:p>
            <a:endParaRPr lang="ru-RU" dirty="0"/>
          </a:p>
        </p:txBody>
      </p:sp>
    </p:spTree>
    <p:extLst>
      <p:ext uri="{BB962C8B-B14F-4D97-AF65-F5344CB8AC3E}">
        <p14:creationId xmlns:p14="http://schemas.microsoft.com/office/powerpoint/2010/main" val="40816342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404664"/>
            <a:ext cx="8686800" cy="6120680"/>
          </a:xfrm>
        </p:spPr>
        <p:txBody>
          <a:bodyPr>
            <a:normAutofit fontScale="40000" lnSpcReduction="20000"/>
          </a:bodyPr>
          <a:lstStyle/>
          <a:p>
            <a:endParaRPr lang="ru-RU" sz="3400" u="sng" dirty="0" smtClean="0"/>
          </a:p>
          <a:p>
            <a:r>
              <a:rPr lang="ru-RU" sz="3400" dirty="0"/>
              <a:t>Документы, подтверждающие </a:t>
            </a:r>
            <a:r>
              <a:rPr lang="ru-RU" sz="3400" u="sng" dirty="0"/>
              <a:t>профессиональную подготовку лиц, допущенных к обращению с опасными </a:t>
            </a:r>
            <a:r>
              <a:rPr lang="ru-RU" sz="3400" dirty="0"/>
              <a:t>отходами</a:t>
            </a:r>
          </a:p>
          <a:p>
            <a:r>
              <a:rPr lang="ru-RU" sz="3400" u="sng" dirty="0" smtClean="0"/>
              <a:t>Сведения </a:t>
            </a:r>
            <a:r>
              <a:rPr lang="ru-RU" sz="3400" u="sng" dirty="0"/>
              <a:t>о производственном контроле в области обращения с отходами</a:t>
            </a:r>
            <a:r>
              <a:rPr lang="ru-RU" sz="3400" dirty="0"/>
              <a:t>** (1, 2, 3, 4 категория объектов, оказывающих НВОС, б/к</a:t>
            </a:r>
            <a:r>
              <a:rPr lang="ru-RU" sz="3400" dirty="0" smtClean="0"/>
              <a:t>);</a:t>
            </a:r>
          </a:p>
          <a:p>
            <a:r>
              <a:rPr lang="ru-RU" sz="3400" dirty="0" smtClean="0"/>
              <a:t>Копия </a:t>
            </a:r>
            <a:r>
              <a:rPr lang="ru-RU" sz="3400" dirty="0"/>
              <a:t>свидетельства о регистрации объекта размещения отходов в государственном реестре объектов размещения отходов (для индивидуальных предпринимателей или юридических лиц, имеющих на своем балансе или осуществляющих эксплуатацию объектов захоронения или длительного хранения отходов (полигоны, </a:t>
            </a:r>
            <a:r>
              <a:rPr lang="ru-RU" sz="3400" dirty="0" err="1"/>
              <a:t>шламохранилища</a:t>
            </a:r>
            <a:r>
              <a:rPr lang="ru-RU" sz="3400" dirty="0"/>
              <a:t>, </a:t>
            </a:r>
            <a:r>
              <a:rPr lang="ru-RU" sz="3400" dirty="0" err="1"/>
              <a:t>хвостохранилища</a:t>
            </a:r>
            <a:r>
              <a:rPr lang="ru-RU" sz="3400" dirty="0"/>
              <a:t>, иловые карты, </a:t>
            </a:r>
            <a:r>
              <a:rPr lang="ru-RU" sz="3400" dirty="0" err="1"/>
              <a:t>золоотвалы</a:t>
            </a:r>
            <a:r>
              <a:rPr lang="ru-RU" sz="3400" dirty="0"/>
              <a:t> и т.д.) (1, 2, 3, 4 категория объектов, оказывающих НВОС);</a:t>
            </a:r>
          </a:p>
          <a:p>
            <a:r>
              <a:rPr lang="ru-RU" sz="3400" dirty="0" smtClean="0"/>
              <a:t>Сведения </a:t>
            </a:r>
            <a:r>
              <a:rPr lang="ru-RU" sz="3400" dirty="0"/>
              <a:t>о мониторинге состояния и загрязнения окружающей среды для объектов размещения отходов (1, 2, 3, 4 категория объектов, оказывающих НВОС);</a:t>
            </a:r>
          </a:p>
          <a:p>
            <a:r>
              <a:rPr lang="ru-RU" sz="3400" b="1" u="sng" dirty="0" smtClean="0"/>
              <a:t>Материалы </a:t>
            </a:r>
            <a:r>
              <a:rPr lang="ru-RU" sz="3400" b="1" u="sng" dirty="0"/>
              <a:t>инвентаризации отходов производства </a:t>
            </a:r>
            <a:r>
              <a:rPr lang="ru-RU" sz="3400" dirty="0"/>
              <a:t>и потребления, в </a:t>
            </a:r>
            <a:r>
              <a:rPr lang="ru-RU" sz="3400" dirty="0" err="1"/>
              <a:t>т.ч</a:t>
            </a:r>
            <a:r>
              <a:rPr lang="ru-RU" sz="3400" dirty="0"/>
              <a:t>. </a:t>
            </a:r>
            <a:r>
              <a:rPr lang="ru-RU" sz="3400" b="1" u="sng" dirty="0"/>
              <a:t>копии паспортов </a:t>
            </a:r>
            <a:r>
              <a:rPr lang="ru-RU" sz="3400" dirty="0"/>
              <a:t>опасных (1-4 класса опасности) отходов (1, 2, 3, 4 категория объектов, оказывающих НВОС, б/к);</a:t>
            </a:r>
          </a:p>
          <a:p>
            <a:r>
              <a:rPr lang="ru-RU" sz="3400" u="sng" dirty="0" smtClean="0"/>
              <a:t>Схема </a:t>
            </a:r>
            <a:r>
              <a:rPr lang="ru-RU" sz="3400" u="sng" dirty="0"/>
              <a:t>размещения мест временного хранения отходов </a:t>
            </a:r>
            <a:r>
              <a:rPr lang="ru-RU" sz="3400" dirty="0"/>
              <a:t>на территории предприятия** (1, 2, 3, 4 категория объектов, оказывающих НВОС, б/к);</a:t>
            </a:r>
          </a:p>
          <a:p>
            <a:r>
              <a:rPr lang="ru-RU" sz="3400" u="sng" dirty="0" smtClean="0"/>
              <a:t>Ежегодная </a:t>
            </a:r>
            <a:r>
              <a:rPr lang="ru-RU" sz="3400" u="sng" dirty="0"/>
              <a:t>отчетность об образовании</a:t>
            </a:r>
            <a:r>
              <a:rPr lang="ru-RU" sz="3400" dirty="0"/>
              <a:t>, использовании, обезвреживании и размещении отходов для хозяйствующих субъектов, эксплуатирующих объект III категории ** (</a:t>
            </a:r>
            <a:r>
              <a:rPr lang="ru-RU" sz="3400" u="sng" dirty="0"/>
              <a:t>3 категория объектов</a:t>
            </a:r>
            <a:r>
              <a:rPr lang="ru-RU" sz="3400" dirty="0"/>
              <a:t>, оказывающих НВОС);</a:t>
            </a:r>
          </a:p>
          <a:p>
            <a:r>
              <a:rPr lang="ru-RU" sz="3400" dirty="0" smtClean="0"/>
              <a:t>Копия </a:t>
            </a:r>
            <a:r>
              <a:rPr lang="ru-RU" sz="3400" dirty="0"/>
              <a:t>ежегодной федеральной государственной формы статистического наблюдения </a:t>
            </a:r>
            <a:endParaRPr lang="ru-RU" sz="3400" dirty="0" smtClean="0"/>
          </a:p>
          <a:p>
            <a:pPr marL="0" indent="0">
              <a:buNone/>
            </a:pPr>
            <a:r>
              <a:rPr lang="ru-RU" sz="3400" b="1" dirty="0" smtClean="0"/>
              <a:t>       </a:t>
            </a:r>
            <a:r>
              <a:rPr lang="ru-RU" sz="3400" b="1" u="sng" dirty="0" smtClean="0"/>
              <a:t>№ </a:t>
            </a:r>
            <a:r>
              <a:rPr lang="ru-RU" sz="3400" b="1" u="sng" dirty="0"/>
              <a:t>2-ТП (отходы) </a:t>
            </a:r>
            <a:r>
              <a:rPr lang="ru-RU" sz="3400" dirty="0"/>
              <a:t>«Сведения об образовании, использовании, обезвреживании, </a:t>
            </a:r>
            <a:endParaRPr lang="ru-RU" sz="3400" dirty="0" smtClean="0"/>
          </a:p>
          <a:p>
            <a:pPr marL="0" indent="0">
              <a:buNone/>
            </a:pPr>
            <a:r>
              <a:rPr lang="ru-RU" sz="3400" dirty="0"/>
              <a:t> </a:t>
            </a:r>
            <a:r>
              <a:rPr lang="ru-RU" sz="3400" dirty="0" smtClean="0"/>
              <a:t>      транспортировании </a:t>
            </a:r>
            <a:r>
              <a:rPr lang="ru-RU" sz="3400" dirty="0"/>
              <a:t>и размещении отходов производства и потребления» (1, 2, 3, 4 </a:t>
            </a:r>
            <a:endParaRPr lang="ru-RU" sz="3400" dirty="0" smtClean="0"/>
          </a:p>
          <a:p>
            <a:pPr marL="0" indent="0">
              <a:buNone/>
            </a:pPr>
            <a:r>
              <a:rPr lang="ru-RU" sz="3400" dirty="0"/>
              <a:t> </a:t>
            </a:r>
            <a:r>
              <a:rPr lang="ru-RU" sz="3400" dirty="0" smtClean="0"/>
              <a:t>      категория </a:t>
            </a:r>
            <a:r>
              <a:rPr lang="ru-RU" sz="3400" dirty="0"/>
              <a:t>объектов, оказывающих НВОС, б/к)</a:t>
            </a:r>
          </a:p>
          <a:p>
            <a:r>
              <a:rPr lang="ru-RU" sz="3400" dirty="0" smtClean="0"/>
              <a:t>Проект </a:t>
            </a:r>
            <a:r>
              <a:rPr lang="ru-RU" sz="3400" dirty="0"/>
              <a:t>нормативов образования отходов и лимитов на их размещение (ПНООЛР)** (1, 2 категория объектов, оказывающих НВОС);</a:t>
            </a:r>
          </a:p>
          <a:p>
            <a:r>
              <a:rPr lang="ru-RU" sz="3400" dirty="0" smtClean="0"/>
              <a:t>Декларация </a:t>
            </a:r>
            <a:r>
              <a:rPr lang="ru-RU" sz="3400" dirty="0"/>
              <a:t>о негативном воздействии на окружающую среду объектов II категории (2 категория объектов, оказывающих НВОС);</a:t>
            </a:r>
          </a:p>
          <a:p>
            <a:endParaRPr lang="ru-RU" dirty="0"/>
          </a:p>
        </p:txBody>
      </p:sp>
    </p:spTree>
    <p:extLst>
      <p:ext uri="{BB962C8B-B14F-4D97-AF65-F5344CB8AC3E}">
        <p14:creationId xmlns:p14="http://schemas.microsoft.com/office/powerpoint/2010/main" val="4188584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260648"/>
            <a:ext cx="8686800" cy="6120680"/>
          </a:xfrm>
        </p:spPr>
        <p:txBody>
          <a:bodyPr>
            <a:normAutofit fontScale="55000" lnSpcReduction="20000"/>
          </a:bodyPr>
          <a:lstStyle/>
          <a:p>
            <a:pPr marL="0" indent="0">
              <a:buNone/>
            </a:pPr>
            <a:endParaRPr lang="ru-RU" dirty="0" smtClean="0"/>
          </a:p>
          <a:p>
            <a:pPr marL="0" indent="0">
              <a:buNone/>
            </a:pPr>
            <a:r>
              <a:rPr lang="ru-RU" sz="5100" b="1" dirty="0" smtClean="0"/>
              <a:t>Использование </a:t>
            </a:r>
            <a:r>
              <a:rPr lang="ru-RU" sz="5100" b="1" dirty="0"/>
              <a:t>и охрана водных </a:t>
            </a:r>
            <a:r>
              <a:rPr lang="ru-RU" sz="5100" b="1" dirty="0" smtClean="0"/>
              <a:t>объектов</a:t>
            </a:r>
          </a:p>
          <a:p>
            <a:pPr marL="0" indent="0">
              <a:buNone/>
            </a:pPr>
            <a:endParaRPr lang="ru-RU" dirty="0"/>
          </a:p>
          <a:p>
            <a:pPr marL="0" indent="0">
              <a:buNone/>
            </a:pPr>
            <a:endParaRPr lang="ru-RU" dirty="0"/>
          </a:p>
          <a:p>
            <a:r>
              <a:rPr lang="ru-RU" u="sng" dirty="0" smtClean="0"/>
              <a:t>Решение </a:t>
            </a:r>
            <a:r>
              <a:rPr lang="ru-RU" u="sng" dirty="0"/>
              <a:t>о предоставлении водного объекта в пользование, договор водопользования</a:t>
            </a:r>
            <a:r>
              <a:rPr lang="ru-RU" dirty="0"/>
              <a:t>** (1, 2, 3, 4 категория объектов, оказывающих НВОС, б/к);</a:t>
            </a:r>
          </a:p>
          <a:p>
            <a:r>
              <a:rPr lang="ru-RU" dirty="0" smtClean="0"/>
              <a:t>Декларация </a:t>
            </a:r>
            <a:r>
              <a:rPr lang="ru-RU" dirty="0"/>
              <a:t>о негативном воздействии на окружающую среду объектов II категории (2 категория объектов, оказывающих НВОС);</a:t>
            </a:r>
          </a:p>
          <a:p>
            <a:r>
              <a:rPr lang="ru-RU" u="sng" dirty="0" smtClean="0"/>
              <a:t>План </a:t>
            </a:r>
            <a:r>
              <a:rPr lang="ru-RU" u="sng" dirty="0" err="1"/>
              <a:t>водоохранных</a:t>
            </a:r>
            <a:r>
              <a:rPr lang="ru-RU" u="sng" dirty="0"/>
              <a:t> мероприятий</a:t>
            </a:r>
            <a:r>
              <a:rPr lang="ru-RU" dirty="0"/>
              <a:t> в прошедшем и текущем годах** (1, 2, 3, 4 категория объектов, оказывающих НВОС, б/к);</a:t>
            </a:r>
          </a:p>
          <a:p>
            <a:r>
              <a:rPr lang="ru-RU" dirty="0" smtClean="0"/>
              <a:t>Отчёт </a:t>
            </a:r>
            <a:r>
              <a:rPr lang="ru-RU" dirty="0"/>
              <a:t>по выполнению </a:t>
            </a:r>
            <a:r>
              <a:rPr lang="ru-RU" dirty="0" err="1"/>
              <a:t>водоохранных</a:t>
            </a:r>
            <a:r>
              <a:rPr lang="ru-RU" dirty="0"/>
              <a:t> мероприятий за прошедший год**;</a:t>
            </a:r>
          </a:p>
          <a:p>
            <a:r>
              <a:rPr lang="ru-RU" dirty="0" smtClean="0"/>
              <a:t>Расчет </a:t>
            </a:r>
            <a:r>
              <a:rPr lang="ru-RU" dirty="0"/>
              <a:t>нормативов допустимых сбросов загрязняющих веществ (водный объект)** (1, 2 категория объектов, оказывающих НВОС);</a:t>
            </a:r>
          </a:p>
          <a:p>
            <a:r>
              <a:rPr lang="ru-RU" u="sng" dirty="0" smtClean="0"/>
              <a:t>Журналы </a:t>
            </a:r>
            <a:r>
              <a:rPr lang="ru-RU" u="sng" dirty="0"/>
              <a:t>учета водопотребления, водоотведения и учета качества сточных </a:t>
            </a:r>
            <a:r>
              <a:rPr lang="ru-RU" dirty="0"/>
              <a:t>(дренажных) вод** (1, 2, 3, 4 категория объектов, оказывающих НВОС, б/к);</a:t>
            </a:r>
          </a:p>
          <a:p>
            <a:r>
              <a:rPr lang="ru-RU" dirty="0" smtClean="0"/>
              <a:t>Сведения </a:t>
            </a:r>
            <a:r>
              <a:rPr lang="ru-RU" dirty="0"/>
              <a:t>о типах установленных </a:t>
            </a:r>
            <a:r>
              <a:rPr lang="ru-RU" u="sng" dirty="0"/>
              <a:t>приборов учета</a:t>
            </a:r>
            <a:r>
              <a:rPr lang="ru-RU" dirty="0"/>
              <a:t>, их поверка, срок действия поверки (1, 2, 3, 4 категория объектов, оказывающих НВОС, б/к);</a:t>
            </a:r>
          </a:p>
          <a:p>
            <a:r>
              <a:rPr lang="ru-RU" u="sng" dirty="0" smtClean="0"/>
              <a:t>Свидетельство </a:t>
            </a:r>
            <a:r>
              <a:rPr lang="ru-RU" u="sng" dirty="0"/>
              <a:t>об аккредитации лаборатории</a:t>
            </a:r>
            <a:r>
              <a:rPr lang="ru-RU" dirty="0"/>
              <a:t> или договор на проведение производственного контроля аккредитованной лаборатории** (1, 2, 3, 4 категория объектов, оказывающих НВОС, б/к);</a:t>
            </a:r>
          </a:p>
          <a:p>
            <a:r>
              <a:rPr lang="ru-RU" u="sng" dirty="0" smtClean="0"/>
              <a:t>Сведения </a:t>
            </a:r>
            <a:r>
              <a:rPr lang="ru-RU" u="sng" dirty="0"/>
              <a:t>о производственном контроле</a:t>
            </a:r>
            <a:r>
              <a:rPr lang="ru-RU" dirty="0"/>
              <a:t>** (1, 2, 3, 4 категория объектов, оказывающих НВОС, б/к);</a:t>
            </a:r>
          </a:p>
          <a:p>
            <a:endParaRPr lang="ru-RU" dirty="0"/>
          </a:p>
        </p:txBody>
      </p:sp>
    </p:spTree>
    <p:extLst>
      <p:ext uri="{BB962C8B-B14F-4D97-AF65-F5344CB8AC3E}">
        <p14:creationId xmlns:p14="http://schemas.microsoft.com/office/powerpoint/2010/main" val="18790816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332656"/>
            <a:ext cx="8686800" cy="5675461"/>
          </a:xfrm>
        </p:spPr>
        <p:txBody>
          <a:bodyPr>
            <a:normAutofit/>
          </a:bodyPr>
          <a:lstStyle/>
          <a:p>
            <a:r>
              <a:rPr lang="ru-RU" sz="1900" dirty="0" smtClean="0"/>
              <a:t>Сведения </a:t>
            </a:r>
            <a:r>
              <a:rPr lang="ru-RU" sz="1900" dirty="0"/>
              <a:t>о </a:t>
            </a:r>
            <a:r>
              <a:rPr lang="ru-RU" sz="1900" u="sng" dirty="0"/>
              <a:t>лицах, уполномоченных вести учет водопотребления</a:t>
            </a:r>
            <a:r>
              <a:rPr lang="ru-RU" sz="1900" dirty="0"/>
              <a:t>, водоотведения и учет качества сточных (дренажных) вод (1, 2, 3, 4 категория объектов, оказывающих НВОС, б/к</a:t>
            </a:r>
            <a:r>
              <a:rPr lang="ru-RU" sz="1900" dirty="0" smtClean="0"/>
              <a:t>); - </a:t>
            </a:r>
            <a:r>
              <a:rPr lang="ru-RU" sz="1900" u="sng" dirty="0" smtClean="0"/>
              <a:t>копия приказа </a:t>
            </a:r>
            <a:r>
              <a:rPr lang="ru-RU" sz="1900" dirty="0" smtClean="0"/>
              <a:t>о назначении таких лиц;</a:t>
            </a:r>
            <a:endParaRPr lang="ru-RU" sz="1900" dirty="0"/>
          </a:p>
          <a:p>
            <a:r>
              <a:rPr lang="ru-RU" sz="1900" dirty="0" smtClean="0"/>
              <a:t>Схема </a:t>
            </a:r>
            <a:r>
              <a:rPr lang="ru-RU" sz="1900" dirty="0"/>
              <a:t>размещения </a:t>
            </a:r>
            <a:r>
              <a:rPr lang="ru-RU" sz="1900" u="sng" dirty="0"/>
              <a:t>мест забора </a:t>
            </a:r>
            <a:r>
              <a:rPr lang="ru-RU" sz="1900" dirty="0"/>
              <a:t>(изъятия) водных ресурсов и сброса сточных и (или) дренажных вод (с их нумерацией), а также узлов приёма (передачи) таких вод потребителям, согласованная с ТОВР по Иркутской области** (1, 2, 3, 4 категория объектов, оказывающих НВОС, б/к);</a:t>
            </a:r>
          </a:p>
          <a:p>
            <a:r>
              <a:rPr lang="ru-RU" sz="1900" dirty="0" smtClean="0"/>
              <a:t>Копии </a:t>
            </a:r>
            <a:r>
              <a:rPr lang="ru-RU" sz="1900" dirty="0"/>
              <a:t>отчеты по форме </a:t>
            </a:r>
            <a:r>
              <a:rPr lang="ru-RU" sz="1900" b="1" u="sng" dirty="0"/>
              <a:t>№ 2-ТП (</a:t>
            </a:r>
            <a:r>
              <a:rPr lang="ru-RU" sz="1900" b="1" u="sng" dirty="0" err="1"/>
              <a:t>водхоз</a:t>
            </a:r>
            <a:r>
              <a:rPr lang="ru-RU" sz="1900" b="1" u="sng" dirty="0"/>
              <a:t>) </a:t>
            </a:r>
            <a:r>
              <a:rPr lang="ru-RU" sz="1900" dirty="0"/>
              <a:t>за прошедший год (1, 2, 3, 4 категория объектов, оказывающих НВОС, б/к);</a:t>
            </a:r>
          </a:p>
          <a:p>
            <a:r>
              <a:rPr lang="ru-RU" sz="1900" u="sng" dirty="0" smtClean="0"/>
              <a:t>Проект </a:t>
            </a:r>
            <a:r>
              <a:rPr lang="ru-RU" sz="1900" u="sng" dirty="0"/>
              <a:t>строительства </a:t>
            </a:r>
            <a:r>
              <a:rPr lang="ru-RU" sz="1900" dirty="0"/>
              <a:t>объекта на береговой полосе, в водоохраной зоне, прибрежной защитной полосе водного объекта, утвержденный в установленном законодательством порядке** (1, 2, 3, 4 категория объектов, оказывающих НВОС, б/к);</a:t>
            </a:r>
          </a:p>
          <a:p>
            <a:r>
              <a:rPr lang="ru-RU" sz="1900" u="sng" dirty="0" smtClean="0"/>
              <a:t>Разрешение</a:t>
            </a:r>
            <a:r>
              <a:rPr lang="ru-RU" sz="1900" dirty="0" smtClean="0"/>
              <a:t> </a:t>
            </a:r>
            <a:r>
              <a:rPr lang="ru-RU" sz="1900" dirty="0"/>
              <a:t>органа местного самоуправление </a:t>
            </a:r>
            <a:r>
              <a:rPr lang="ru-RU" sz="1900" u="sng" dirty="0"/>
              <a:t>на строительство </a:t>
            </a:r>
            <a:r>
              <a:rPr lang="ru-RU" sz="1900" dirty="0"/>
              <a:t>объекта** (1, 2, 3, 4 категория объектов, оказывающих НВОС, б/к).</a:t>
            </a:r>
          </a:p>
          <a:p>
            <a:endParaRPr lang="ru-RU" dirty="0"/>
          </a:p>
        </p:txBody>
      </p:sp>
    </p:spTree>
    <p:extLst>
      <p:ext uri="{BB962C8B-B14F-4D97-AF65-F5344CB8AC3E}">
        <p14:creationId xmlns:p14="http://schemas.microsoft.com/office/powerpoint/2010/main" val="11221540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740080" cy="6408712"/>
          </a:xfrm>
        </p:spPr>
        <p:txBody>
          <a:bodyPr>
            <a:normAutofit fontScale="70000" lnSpcReduction="20000"/>
          </a:bodyPr>
          <a:lstStyle/>
          <a:p>
            <a:pPr marL="0" indent="0">
              <a:buNone/>
            </a:pPr>
            <a:r>
              <a:rPr lang="ru-RU" sz="4500" b="1" dirty="0"/>
              <a:t>Геологическое изучение, рациональное использование и охрана недр в отношении участков недр местного </a:t>
            </a:r>
            <a:r>
              <a:rPr lang="ru-RU" sz="4500" b="1" dirty="0" smtClean="0"/>
              <a:t>значения</a:t>
            </a:r>
          </a:p>
          <a:p>
            <a:pPr marL="0" indent="0">
              <a:buNone/>
            </a:pPr>
            <a:endParaRPr lang="ru-RU" sz="4500" b="1" dirty="0"/>
          </a:p>
          <a:p>
            <a:r>
              <a:rPr lang="ru-RU" dirty="0" smtClean="0"/>
              <a:t> </a:t>
            </a:r>
            <a:r>
              <a:rPr lang="ru-RU" sz="2900" dirty="0"/>
              <a:t>Документация на </a:t>
            </a:r>
            <a:r>
              <a:rPr lang="ru-RU" sz="2900" u="sng" dirty="0"/>
              <a:t>право пользования землей в пределах земельного </a:t>
            </a:r>
            <a:r>
              <a:rPr lang="ru-RU" sz="2900" dirty="0"/>
              <a:t>и (или) горного отвода (свидетельство о праве собственности земельными участками, договоры аренды и субаренды, кадастровые планы земельных участков, общий план-схема земельного участка с указанием арендаторов, субарендаторов, перевод земель в земли промышленности)** (1, 2, 3, 4 категория объектов, оказывающих НВОС, б/к);</a:t>
            </a:r>
          </a:p>
          <a:p>
            <a:r>
              <a:rPr lang="ru-RU" sz="2900" u="sng" dirty="0" smtClean="0"/>
              <a:t>Перечень </a:t>
            </a:r>
            <a:r>
              <a:rPr lang="ru-RU" sz="2900" u="sng" dirty="0"/>
              <a:t>объектов, автомобильной и автотракторной техники</a:t>
            </a:r>
            <a:r>
              <a:rPr lang="ru-RU" sz="2900" dirty="0"/>
              <a:t>, расположенных и работающих на территории карьера (карьеров), документы, подтверждающие принадлежность автомобильной и автотракторной техники;</a:t>
            </a:r>
          </a:p>
          <a:p>
            <a:r>
              <a:rPr lang="ru-RU" sz="2900" u="sng" dirty="0" smtClean="0"/>
              <a:t>Копию </a:t>
            </a:r>
            <a:r>
              <a:rPr lang="ru-RU" sz="2900" u="sng" dirty="0"/>
              <a:t>лицензии (лицензий) на недропользование </a:t>
            </a:r>
            <a:r>
              <a:rPr lang="ru-RU" sz="2900" dirty="0"/>
              <a:t>с приложениями (1, 2, 3, 4 категория объектов, оказывающих НВОС, б/к);</a:t>
            </a:r>
          </a:p>
          <a:p>
            <a:r>
              <a:rPr lang="ru-RU" sz="2900" u="sng" dirty="0" smtClean="0"/>
              <a:t>Проектная </a:t>
            </a:r>
            <a:r>
              <a:rPr lang="ru-RU" sz="2900" u="sng" dirty="0"/>
              <a:t>документация на геологоразведочные работы </a:t>
            </a:r>
            <a:r>
              <a:rPr lang="ru-RU" sz="2900" dirty="0"/>
              <a:t>с согласованиями, экспертизой, отчеты с подсчетом запасов** (1, 2, 3, 4 категория объектов, оказывающих НВОС, б/к);</a:t>
            </a:r>
          </a:p>
          <a:p>
            <a:endParaRPr lang="ru-RU" dirty="0"/>
          </a:p>
        </p:txBody>
      </p:sp>
    </p:spTree>
    <p:extLst>
      <p:ext uri="{BB962C8B-B14F-4D97-AF65-F5344CB8AC3E}">
        <p14:creationId xmlns:p14="http://schemas.microsoft.com/office/powerpoint/2010/main" val="715889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548680"/>
            <a:ext cx="8686800" cy="6192688"/>
          </a:xfrm>
        </p:spPr>
        <p:txBody>
          <a:bodyPr>
            <a:normAutofit/>
          </a:bodyPr>
          <a:lstStyle/>
          <a:p>
            <a:r>
              <a:rPr lang="ru-RU" sz="1900" u="sng" dirty="0" smtClean="0"/>
              <a:t>Акт </a:t>
            </a:r>
            <a:r>
              <a:rPr lang="ru-RU" sz="1900" u="sng" dirty="0"/>
              <a:t>горного отвода</a:t>
            </a:r>
            <a:r>
              <a:rPr lang="ru-RU" sz="1900" dirty="0"/>
              <a:t>, проект горного отвода к лицензии (лицензиям)** (1, 2, 3, 4 категория объектов, оказывающих НВОС, б/к);</a:t>
            </a:r>
          </a:p>
          <a:p>
            <a:r>
              <a:rPr lang="ru-RU" sz="1900" u="sng" dirty="0" smtClean="0"/>
              <a:t>Документ</a:t>
            </a:r>
            <a:r>
              <a:rPr lang="ru-RU" sz="1900" u="sng" dirty="0"/>
              <a:t>, удостоверяющий</a:t>
            </a:r>
            <a:r>
              <a:rPr lang="ru-RU" sz="1900" dirty="0"/>
              <a:t> ввод карьера (карьеров) </a:t>
            </a:r>
            <a:r>
              <a:rPr lang="ru-RU" sz="1900" u="sng" dirty="0"/>
              <a:t>в эксплуатацию</a:t>
            </a:r>
            <a:r>
              <a:rPr lang="ru-RU" sz="1900" dirty="0"/>
              <a:t>, свидетельство о регистрации опасных (опасного) производственных объектов** (1, 2, 3, 4 категория объектов, оказывающих НВОС, б/к);</a:t>
            </a:r>
          </a:p>
          <a:p>
            <a:r>
              <a:rPr lang="ru-RU" sz="1900" u="sng" dirty="0" smtClean="0"/>
              <a:t>Копия </a:t>
            </a:r>
            <a:r>
              <a:rPr lang="ru-RU" sz="1900" u="sng" dirty="0"/>
              <a:t>отчетов </a:t>
            </a:r>
            <a:r>
              <a:rPr lang="ru-RU" sz="1900" dirty="0"/>
              <a:t>по форме 5-гр с пояснительной запиской, 2-ЛС за 3 прошедших года (1, 2, 3, 4 категория объектов, оказывающих НВОС, б/к);</a:t>
            </a:r>
          </a:p>
          <a:p>
            <a:r>
              <a:rPr lang="ru-RU" sz="1900" dirty="0" smtClean="0"/>
              <a:t>Книга </a:t>
            </a:r>
            <a:r>
              <a:rPr lang="ru-RU" sz="1900" dirty="0"/>
              <a:t>учета состояния и движения запасов по участкам недр за 3 прошедших года** (1, 2, 3, 4 категория объектов, оказывающих НВОС, б/к);</a:t>
            </a:r>
          </a:p>
          <a:p>
            <a:r>
              <a:rPr lang="ru-RU" sz="1900" u="sng" dirty="0" smtClean="0"/>
              <a:t>Документы </a:t>
            </a:r>
            <a:r>
              <a:rPr lang="ru-RU" sz="1900" u="sng" dirty="0"/>
              <a:t>по рекультивации, консервации</a:t>
            </a:r>
            <a:r>
              <a:rPr lang="ru-RU" sz="1900" dirty="0"/>
              <a:t>** (1, 2, 3, 4 категория объектов, оказывающих НВОС, б/к);</a:t>
            </a:r>
          </a:p>
          <a:p>
            <a:r>
              <a:rPr lang="ru-RU" sz="1900" u="sng" dirty="0" smtClean="0"/>
              <a:t>Сведения </a:t>
            </a:r>
            <a:r>
              <a:rPr lang="ru-RU" sz="1900" u="sng" dirty="0"/>
              <a:t>о лицах, имеющих право ведения горных работ на предприятии</a:t>
            </a:r>
            <a:r>
              <a:rPr lang="ru-RU" sz="1900" dirty="0"/>
              <a:t>, </a:t>
            </a:r>
            <a:r>
              <a:rPr lang="ru-RU" sz="1900" u="sng" dirty="0"/>
              <a:t>приказ руководителя </a:t>
            </a:r>
            <a:r>
              <a:rPr lang="ru-RU" sz="1900" dirty="0"/>
              <a:t>о принятии этих лиц на работу (1, 2, 3, 4 категория объектов, оказывающих НВОС, б/к);</a:t>
            </a:r>
          </a:p>
          <a:p>
            <a:r>
              <a:rPr lang="ru-RU" sz="1900" u="sng" dirty="0" smtClean="0"/>
              <a:t>Сведения </a:t>
            </a:r>
            <a:r>
              <a:rPr lang="ru-RU" sz="1900" u="sng" dirty="0"/>
              <a:t>об объемах добытого полезного ископаемого </a:t>
            </a:r>
            <a:r>
              <a:rPr lang="ru-RU" sz="1900" dirty="0"/>
              <a:t>за 3 прошедших года по годам (1, 2, 3, 4 категория объектов, оказывающих НВОС, б/к);</a:t>
            </a:r>
          </a:p>
          <a:p>
            <a:endParaRPr lang="ru-RU" dirty="0"/>
          </a:p>
        </p:txBody>
      </p:sp>
    </p:spTree>
    <p:extLst>
      <p:ext uri="{BB962C8B-B14F-4D97-AF65-F5344CB8AC3E}">
        <p14:creationId xmlns:p14="http://schemas.microsoft.com/office/powerpoint/2010/main" val="33828027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260648"/>
            <a:ext cx="8686800" cy="6264696"/>
          </a:xfrm>
        </p:spPr>
        <p:txBody>
          <a:bodyPr>
            <a:normAutofit/>
          </a:bodyPr>
          <a:lstStyle/>
          <a:p>
            <a:r>
              <a:rPr lang="ru-RU" sz="2000" u="sng" dirty="0" smtClean="0"/>
              <a:t>Расчет </a:t>
            </a:r>
            <a:r>
              <a:rPr lang="ru-RU" sz="2000" u="sng" dirty="0"/>
              <a:t>налога и налоговая декларация на добычу полезного </a:t>
            </a:r>
            <a:r>
              <a:rPr lang="ru-RU" sz="2000" dirty="0"/>
              <a:t>ископаемого, справка по оплате налогов и документы подтверждающие оплату налогов (платежные поручения) на добычу полезных ископаемых за 3 прошедших года;</a:t>
            </a:r>
          </a:p>
          <a:p>
            <a:r>
              <a:rPr lang="ru-RU" sz="2000" dirty="0" smtClean="0"/>
              <a:t>Проект </a:t>
            </a:r>
            <a:r>
              <a:rPr lang="ru-RU" sz="2000" dirty="0"/>
              <a:t>предельно-допустимых выбросов (ПДВ)** (1, 2, 3 (при наличии в выбросах веществ 1 и 2 классов опасности), категория объектов, оказывающих НВОС);</a:t>
            </a:r>
          </a:p>
          <a:p>
            <a:r>
              <a:rPr lang="ru-RU" sz="2000" u="sng" dirty="0" smtClean="0"/>
              <a:t>Сведения </a:t>
            </a:r>
            <a:r>
              <a:rPr lang="ru-RU" sz="2000" u="sng" dirty="0"/>
              <a:t>о производственном контроле </a:t>
            </a:r>
            <a:r>
              <a:rPr lang="ru-RU" sz="2000" dirty="0"/>
              <a:t>за охраной водных объектов, атмосферного воздуха и др. (1, 2, 3, 4 категория объектов, оказывающих НВОС, б/к);</a:t>
            </a:r>
          </a:p>
          <a:p>
            <a:r>
              <a:rPr lang="ru-RU" sz="2000" dirty="0" smtClean="0"/>
              <a:t>Наличие </a:t>
            </a:r>
            <a:r>
              <a:rPr lang="ru-RU" sz="2000" dirty="0"/>
              <a:t>и выполнение </a:t>
            </a:r>
            <a:r>
              <a:rPr lang="ru-RU" sz="2000" dirty="0" err="1"/>
              <a:t>водоохранных</a:t>
            </a:r>
            <a:r>
              <a:rPr lang="ru-RU" sz="2000" dirty="0"/>
              <a:t> и </a:t>
            </a:r>
            <a:r>
              <a:rPr lang="ru-RU" sz="2000" dirty="0" err="1"/>
              <a:t>водосберегающих</a:t>
            </a:r>
            <a:r>
              <a:rPr lang="ru-RU" sz="2000" dirty="0"/>
              <a:t> мероприятий (при добыче ОПИ из водного объекта) (1, 2, 3, 4 категория объектов, оказывающих НВОС, б/к).</a:t>
            </a:r>
          </a:p>
          <a:p>
            <a:endParaRPr lang="ru-RU" dirty="0"/>
          </a:p>
        </p:txBody>
      </p:sp>
    </p:spTree>
    <p:extLst>
      <p:ext uri="{BB962C8B-B14F-4D97-AF65-F5344CB8AC3E}">
        <p14:creationId xmlns:p14="http://schemas.microsoft.com/office/powerpoint/2010/main" val="4450381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188640"/>
            <a:ext cx="8686800" cy="5891485"/>
          </a:xfrm>
        </p:spPr>
        <p:txBody>
          <a:bodyPr>
            <a:normAutofit fontScale="40000" lnSpcReduction="20000"/>
          </a:bodyPr>
          <a:lstStyle/>
          <a:p>
            <a:pPr marL="0" indent="0">
              <a:buNone/>
            </a:pPr>
            <a:endParaRPr lang="ru-RU" dirty="0" smtClean="0"/>
          </a:p>
          <a:p>
            <a:pPr marL="0" indent="0">
              <a:buNone/>
            </a:pPr>
            <a:r>
              <a:rPr lang="ru-RU" sz="7000" b="1" dirty="0" smtClean="0"/>
              <a:t>Контроль </a:t>
            </a:r>
            <a:r>
              <a:rPr lang="ru-RU" sz="7000" b="1" dirty="0"/>
              <a:t>за соблюдением законодательства об экологической </a:t>
            </a:r>
            <a:r>
              <a:rPr lang="ru-RU" sz="7000" b="1" dirty="0" smtClean="0"/>
              <a:t>экспертизе</a:t>
            </a:r>
          </a:p>
          <a:p>
            <a:pPr marL="0" indent="0">
              <a:buNone/>
            </a:pPr>
            <a:endParaRPr lang="ru-RU" sz="3400" dirty="0"/>
          </a:p>
          <a:p>
            <a:pPr marL="0" indent="0">
              <a:buNone/>
            </a:pPr>
            <a:endParaRPr lang="ru-RU" sz="3400" dirty="0"/>
          </a:p>
          <a:p>
            <a:pPr marL="0" indent="0">
              <a:buNone/>
            </a:pPr>
            <a:r>
              <a:rPr lang="ru-RU" sz="4000" dirty="0"/>
              <a:t>При проверке соблюдения требований законодательства об экологической экспертизе при осуществлении хозяйственной и иной деятельности на объектах, подлежащих государственному экологическому надзору, осуществляемому органами исполнительной власти, проверяется соблюдение следующих требований:</a:t>
            </a:r>
          </a:p>
          <a:p>
            <a:r>
              <a:rPr lang="ru-RU" sz="4000" dirty="0" smtClean="0"/>
              <a:t>Наличие </a:t>
            </a:r>
            <a:r>
              <a:rPr lang="ru-RU" sz="4000" u="sng" dirty="0"/>
              <a:t>положительного заключения государственной экологической экспертизы </a:t>
            </a:r>
            <a:r>
              <a:rPr lang="ru-RU" sz="4000" dirty="0"/>
              <a:t>при реализации:</a:t>
            </a:r>
          </a:p>
          <a:p>
            <a:pPr marL="0" indent="0">
              <a:buNone/>
            </a:pPr>
            <a:r>
              <a:rPr lang="ru-RU" sz="4000" dirty="0"/>
              <a:t>- проектов нормативно-технических и инструктивно-методических документов в области охраны окружающей среды, утверждаемых органами государственной власти;</a:t>
            </a:r>
          </a:p>
          <a:p>
            <a:pPr marL="0" indent="0">
              <a:buNone/>
            </a:pPr>
            <a:r>
              <a:rPr lang="ru-RU" sz="4000" dirty="0"/>
              <a:t>- </a:t>
            </a:r>
            <a:r>
              <a:rPr lang="ru-RU" sz="4000" u="sng" dirty="0"/>
              <a:t>проектов целевых программ, предусматривающих строительство и эксплуатацию объектов хозяйственной деятельности, оказывающих воздействие на окружающую среду, в части размещения таких объектов с учетом режима охраны природных объектов</a:t>
            </a:r>
            <a:r>
              <a:rPr lang="ru-RU" sz="4000" dirty="0"/>
              <a:t>;</a:t>
            </a:r>
          </a:p>
          <a:p>
            <a:r>
              <a:rPr lang="ru-RU" sz="4000" dirty="0" smtClean="0"/>
              <a:t>Наличие </a:t>
            </a:r>
            <a:r>
              <a:rPr lang="ru-RU" sz="4000" dirty="0"/>
              <a:t>положительного заключения государственной экологической экспертизы по:</a:t>
            </a:r>
          </a:p>
          <a:p>
            <a:pPr marL="0" indent="0">
              <a:buNone/>
            </a:pPr>
            <a:r>
              <a:rPr lang="ru-RU" sz="4000" dirty="0"/>
              <a:t>- </a:t>
            </a:r>
            <a:r>
              <a:rPr lang="ru-RU" sz="4000" u="sng" dirty="0"/>
              <a:t>материалам комплексного экологического обследования участков территорий, обосновывающие придание этим территориям правового статуса особо охраняемых природных территорий регионального значения</a:t>
            </a:r>
            <a:r>
              <a:rPr lang="ru-RU" sz="4000" dirty="0"/>
              <a:t>;</a:t>
            </a:r>
          </a:p>
          <a:p>
            <a:pPr marL="0" indent="0">
              <a:buNone/>
            </a:pPr>
            <a:r>
              <a:rPr lang="ru-RU" sz="4000" dirty="0"/>
              <a:t>- материалам проектной документации объектов, строительство, реконструкцию, капитальный ремонт которых предполагается осуществлять на землях особо охраняемых природных территорий регионального и местного значения, за исключением проектной документации объектов, указанных в подпункте 7.1 статьи 11 Федерального закона «Об экологической экспертизе», в соответствии с законодательством Российской Федерации и законодательством;</a:t>
            </a:r>
          </a:p>
          <a:p>
            <a:endParaRPr lang="ru-RU" sz="3500" dirty="0"/>
          </a:p>
        </p:txBody>
      </p:sp>
    </p:spTree>
    <p:extLst>
      <p:ext uri="{BB962C8B-B14F-4D97-AF65-F5344CB8AC3E}">
        <p14:creationId xmlns:p14="http://schemas.microsoft.com/office/powerpoint/2010/main" val="1358711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Уведомление</a:t>
            </a:r>
            <a:endParaRPr lang="ru-RU" dirty="0"/>
          </a:p>
        </p:txBody>
      </p:sp>
      <p:sp>
        <p:nvSpPr>
          <p:cNvPr id="3" name="Объект 2"/>
          <p:cNvSpPr>
            <a:spLocks noGrp="1"/>
          </p:cNvSpPr>
          <p:nvPr>
            <p:ph idx="1"/>
          </p:nvPr>
        </p:nvSpPr>
        <p:spPr>
          <a:xfrm>
            <a:off x="304800" y="1268760"/>
            <a:ext cx="8686800" cy="5184576"/>
          </a:xfrm>
        </p:spPr>
        <p:txBody>
          <a:bodyPr>
            <a:normAutofit fontScale="47500" lnSpcReduction="20000"/>
          </a:bodyPr>
          <a:lstStyle/>
          <a:p>
            <a:r>
              <a:rPr lang="ru-RU" sz="3800" u="sng" dirty="0"/>
              <a:t>Распоряжение (приказ) о проведении мероприятия </a:t>
            </a:r>
            <a:r>
              <a:rPr lang="ru-RU" sz="3800" dirty="0"/>
              <a:t>по государственному экологическому контролю </a:t>
            </a:r>
            <a:r>
              <a:rPr lang="ru-RU" sz="3800" u="sng" dirty="0"/>
              <a:t>либо его заверенная печатью копия </a:t>
            </a:r>
            <a:r>
              <a:rPr lang="ru-RU" sz="3800" dirty="0"/>
              <a:t>предъявляется государственным инспектором в области охраны окружающей среды руководителю или иному должностному лицу предприятия одновременно </a:t>
            </a:r>
            <a:r>
              <a:rPr lang="ru-RU" sz="3800" u="sng" dirty="0"/>
              <a:t>со служебным удостоверением. </a:t>
            </a:r>
            <a:r>
              <a:rPr lang="ru-RU" sz="3800" dirty="0"/>
              <a:t>Обязательное предъявление служебного удостоверения связано с тем, что мероприятие по государственному экологическому контролю может проводиться только тем должностным лицом (лицами), которое указано в распоряжении (приказе) о проведении мероприятия по контролю.</a:t>
            </a:r>
          </a:p>
          <a:p>
            <a:r>
              <a:rPr lang="ru-RU" sz="3800" dirty="0"/>
              <a:t> О проведении </a:t>
            </a:r>
            <a:r>
              <a:rPr lang="ru-RU" sz="3800" u="sng" dirty="0"/>
              <a:t>плановой проверки </a:t>
            </a:r>
            <a:r>
              <a:rPr lang="ru-RU" sz="3800" dirty="0"/>
              <a:t>юридическое лицо, индивидуальный предприниматель уведомляются </a:t>
            </a:r>
            <a:r>
              <a:rPr lang="ru-RU" sz="3800" u="sng" dirty="0"/>
              <a:t>не позднее чем за 3 рабочих дня </a:t>
            </a:r>
            <a:r>
              <a:rPr lang="ru-RU" sz="3800" dirty="0"/>
              <a:t>до начала ее проведения посредством направления копии распоряжения или приказа о начале проведения плановой проверки заказным почтовым отправлением с уведомлением о вручении и (или) посредством электронного документа, подписанного усиленной квалифицированной электронной подписью и направленного по адресу электронной почты юридического лица, индивидуального предпринимателя, если такой адрес содержится соответственно в едином государственном реестре юридических лиц, едином государственном реестре индивидуальных предпринимателей либо ранее был представлен юридическим лицом, индивидуальным предпринимателем, или иным доступным способом. </a:t>
            </a:r>
            <a:r>
              <a:rPr lang="ru-RU" sz="3800" u="sng" dirty="0"/>
              <a:t>О проведении внеплановой проверки –  не позднее чем за 1 рабочий день</a:t>
            </a:r>
          </a:p>
          <a:p>
            <a:endParaRPr lang="ru-RU" dirty="0"/>
          </a:p>
        </p:txBody>
      </p:sp>
    </p:spTree>
    <p:extLst>
      <p:ext uri="{BB962C8B-B14F-4D97-AF65-F5344CB8AC3E}">
        <p14:creationId xmlns:p14="http://schemas.microsoft.com/office/powerpoint/2010/main" val="221349307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332656"/>
            <a:ext cx="8686800" cy="6192688"/>
          </a:xfrm>
        </p:spPr>
        <p:txBody>
          <a:bodyPr>
            <a:normAutofit fontScale="92500" lnSpcReduction="20000"/>
          </a:bodyPr>
          <a:lstStyle/>
          <a:p>
            <a:r>
              <a:rPr lang="ru-RU" sz="1500" dirty="0" smtClean="0"/>
              <a:t>Наличие </a:t>
            </a:r>
            <a:r>
              <a:rPr lang="ru-RU" sz="1500" dirty="0"/>
              <a:t>положительного заключения государственной экологической экспертизы на объект </a:t>
            </a:r>
            <a:r>
              <a:rPr lang="ru-RU" sz="1500" u="sng" dirty="0"/>
              <a:t>государственной экологической экспертизы регионального уровня</a:t>
            </a:r>
            <a:r>
              <a:rPr lang="ru-RU" sz="1500" dirty="0"/>
              <a:t>, указанный в настоящем пункте и ранее получивший положительное заключение государственной экологической экспертизы, в случае:</a:t>
            </a:r>
          </a:p>
          <a:p>
            <a:pPr marL="0" indent="0">
              <a:buNone/>
            </a:pPr>
            <a:r>
              <a:rPr lang="ru-RU" sz="1500" dirty="0"/>
              <a:t>- доработки такого объекта по замечаниям проведенной ранее государственной экологической экспертизы;</a:t>
            </a:r>
          </a:p>
          <a:p>
            <a:pPr marL="0" indent="0">
              <a:buNone/>
            </a:pPr>
            <a:r>
              <a:rPr lang="ru-RU" sz="1500" dirty="0"/>
              <a:t>- реализации такого объекта с отступлениями от документации, получившей положительное заключение государственной экологической экспертизы, и (или) в случае внесения изменений в указанную документацию;</a:t>
            </a:r>
          </a:p>
          <a:p>
            <a:pPr marL="0" indent="0">
              <a:buNone/>
            </a:pPr>
            <a:r>
              <a:rPr lang="ru-RU" sz="1500" dirty="0"/>
              <a:t>- истечения срока действия положительного заключения государственной экологической экспертизы;</a:t>
            </a:r>
          </a:p>
          <a:p>
            <a:pPr marL="0" indent="0">
              <a:buNone/>
            </a:pPr>
            <a:r>
              <a:rPr lang="ru-RU" sz="1500" dirty="0"/>
              <a:t>- внесения изменений в документацию, на которую имеется положительное заключение государственной экологической экспертизы;</a:t>
            </a:r>
          </a:p>
          <a:p>
            <a:r>
              <a:rPr lang="ru-RU" sz="1500" dirty="0" smtClean="0"/>
              <a:t> </a:t>
            </a:r>
            <a:r>
              <a:rPr lang="ru-RU" sz="1500" dirty="0"/>
              <a:t>Соответствие осуществляемой хозяйственной и иной деятельности документации, получившей положительное заключение государственной экологической экспертизы;</a:t>
            </a:r>
          </a:p>
          <a:p>
            <a:r>
              <a:rPr lang="ru-RU" sz="1500" dirty="0" smtClean="0"/>
              <a:t>Выполнение </a:t>
            </a:r>
            <a:r>
              <a:rPr lang="ru-RU" sz="1500" dirty="0"/>
              <a:t>требований законодательства об обязательности проведения государственной экологической экспертизы;</a:t>
            </a:r>
          </a:p>
          <a:p>
            <a:r>
              <a:rPr lang="ru-RU" sz="1500" dirty="0" smtClean="0"/>
              <a:t> </a:t>
            </a:r>
            <a:r>
              <a:rPr lang="ru-RU" sz="1500" dirty="0"/>
              <a:t>Осуществление финансирования или реализация проектов, программ и иной документации, подлежащих государственной экологической экспертизе только при наличии положительного заключения государственной экологической экспертизы;</a:t>
            </a:r>
          </a:p>
          <a:p>
            <a:r>
              <a:rPr lang="ru-RU" sz="1500" dirty="0" smtClean="0"/>
              <a:t> </a:t>
            </a:r>
            <a:r>
              <a:rPr lang="ru-RU" sz="1500" dirty="0"/>
              <a:t>Соответствие оснований для отказа в государственной регистрации обращения о проведении общественной экологической экспертизы требованиям законодательства требованиям, установленным Федеральным законом «Об экологической экспертизе».</a:t>
            </a:r>
          </a:p>
          <a:p>
            <a:endParaRPr lang="ru-RU" sz="1400" dirty="0" smtClean="0"/>
          </a:p>
          <a:p>
            <a:endParaRPr lang="ru-RU" sz="1400" dirty="0"/>
          </a:p>
          <a:p>
            <a:pPr marL="0" indent="0">
              <a:buNone/>
            </a:pPr>
            <a:r>
              <a:rPr lang="ru-RU" sz="1300" dirty="0" smtClean="0"/>
              <a:t>Примечания</a:t>
            </a:r>
            <a:r>
              <a:rPr lang="ru-RU" sz="1300" dirty="0"/>
              <a:t>:</a:t>
            </a:r>
          </a:p>
          <a:p>
            <a:pPr marL="0" indent="0">
              <a:buNone/>
            </a:pPr>
            <a:r>
              <a:rPr lang="ru-RU" sz="1300" dirty="0"/>
              <a:t>1. Документы, уже имеющиеся в распоряжении проверяемого юридического лица, представляются в виде копий, заверенных подписью ответственного должностного лица и «живой» печатью;</a:t>
            </a:r>
          </a:p>
          <a:p>
            <a:pPr marL="0" indent="0">
              <a:buNone/>
            </a:pPr>
            <a:r>
              <a:rPr lang="ru-RU" sz="1300" dirty="0"/>
              <a:t>2. Документы, составляющиеся (изготавливающиеся) проверяемым юридическим лицом, представляются в виде оригиналов, заверенных подписью ответственного должностного лица и печатью;</a:t>
            </a:r>
          </a:p>
          <a:p>
            <a:pPr marL="0" indent="0">
              <a:buNone/>
            </a:pPr>
            <a:r>
              <a:rPr lang="ru-RU" sz="1300" dirty="0"/>
              <a:t>3. Документы, помеченные знаком* не требуется для субъектов малого и среднего предпринимательства.</a:t>
            </a:r>
          </a:p>
          <a:p>
            <a:pPr marL="0" indent="0">
              <a:buNone/>
            </a:pPr>
            <a:r>
              <a:rPr lang="ru-RU" sz="1300" dirty="0"/>
              <a:t>4. Документы, помеченные знаком**, представляются для ознакомления в оригинале. Содержание и объем </a:t>
            </a:r>
            <a:r>
              <a:rPr lang="ru-RU" sz="1300" dirty="0" err="1"/>
              <a:t>выкопировок</a:t>
            </a:r>
            <a:r>
              <a:rPr lang="ru-RU" sz="1300" dirty="0"/>
              <a:t> из этих документов определяется в ходе проверки.</a:t>
            </a:r>
          </a:p>
          <a:p>
            <a:endParaRPr lang="ru-RU" sz="900" dirty="0"/>
          </a:p>
        </p:txBody>
      </p:sp>
    </p:spTree>
    <p:extLst>
      <p:ext uri="{BB962C8B-B14F-4D97-AF65-F5344CB8AC3E}">
        <p14:creationId xmlns:p14="http://schemas.microsoft.com/office/powerpoint/2010/main" val="10539307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3" y="57844"/>
            <a:ext cx="7407828" cy="6800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56628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60648"/>
            <a:ext cx="8666304" cy="621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91773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11560" y="980728"/>
            <a:ext cx="8227640" cy="4392487"/>
          </a:xfrm>
        </p:spPr>
        <p:txBody>
          <a:bodyPr>
            <a:normAutofit/>
          </a:bodyPr>
          <a:lstStyle/>
          <a:p>
            <a:r>
              <a:rPr lang="ru-RU" dirty="0" smtClean="0"/>
              <a:t>Экономические методы регулирования в области охраны окружающей среды. Плата за негативное воздействие окружающую среду. </a:t>
            </a:r>
            <a:endParaRPr lang="ru-RU" dirty="0"/>
          </a:p>
        </p:txBody>
      </p:sp>
    </p:spTree>
    <p:extLst>
      <p:ext uri="{BB962C8B-B14F-4D97-AF65-F5344CB8AC3E}">
        <p14:creationId xmlns:p14="http://schemas.microsoft.com/office/powerpoint/2010/main" val="24191012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Плата за негативное воздействие на окружающую </a:t>
            </a:r>
            <a:r>
              <a:rPr lang="ru-RU" dirty="0" smtClean="0"/>
              <a:t>среду</a:t>
            </a:r>
            <a:endParaRPr lang="ru-RU" dirty="0"/>
          </a:p>
        </p:txBody>
      </p:sp>
      <p:sp>
        <p:nvSpPr>
          <p:cNvPr id="3" name="Объект 2"/>
          <p:cNvSpPr>
            <a:spLocks noGrp="1"/>
          </p:cNvSpPr>
          <p:nvPr>
            <p:ph idx="1"/>
          </p:nvPr>
        </p:nvSpPr>
        <p:spPr/>
        <p:txBody>
          <a:bodyPr>
            <a:normAutofit fontScale="70000" lnSpcReduction="20000"/>
          </a:bodyPr>
          <a:lstStyle/>
          <a:p>
            <a:pPr marL="0" indent="0">
              <a:buNone/>
            </a:pPr>
            <a:r>
              <a:rPr lang="ru-RU" dirty="0" smtClean="0"/>
              <a:t>- обязательное </a:t>
            </a:r>
            <a:r>
              <a:rPr lang="ru-RU" dirty="0"/>
              <a:t>требования для всех предприятий, оказывающих негативное влияние на окружающую среду. </a:t>
            </a:r>
            <a:endParaRPr lang="ru-RU" dirty="0" smtClean="0"/>
          </a:p>
          <a:p>
            <a:endParaRPr lang="ru-RU" dirty="0" smtClean="0"/>
          </a:p>
          <a:p>
            <a:pPr marL="0" indent="0">
              <a:buNone/>
            </a:pPr>
            <a:r>
              <a:rPr lang="ru-RU" dirty="0" smtClean="0"/>
              <a:t>В </a:t>
            </a:r>
            <a:r>
              <a:rPr lang="ru-RU" dirty="0"/>
              <a:t>соответствии с пунктом 1 статьи 16 Федерального закона от 10.01.2002 № 7-ФЗ «Об охране окружающей среды» (далее – Закон № 7-ФЗ) плата за негативное воздействие на окружающую среду (далее – плата) взимается за следующие его виды:</a:t>
            </a:r>
          </a:p>
          <a:p>
            <a:endParaRPr lang="ru-RU" dirty="0"/>
          </a:p>
          <a:p>
            <a:r>
              <a:rPr lang="ru-RU" dirty="0"/>
              <a:t>выбросы загрязняющих веществ в атмосферный воздух стационарными источниками;</a:t>
            </a:r>
          </a:p>
          <a:p>
            <a:r>
              <a:rPr lang="ru-RU" dirty="0"/>
              <a:t>сбросы загрязняющих веществ в водные объекты;</a:t>
            </a:r>
          </a:p>
          <a:p>
            <a:r>
              <a:rPr lang="ru-RU" dirty="0"/>
              <a:t>хранение, захоронение отходов производства и потребления (размещение отходов).</a:t>
            </a:r>
          </a:p>
          <a:p>
            <a:endParaRPr lang="ru-RU" dirty="0"/>
          </a:p>
        </p:txBody>
      </p:sp>
    </p:spTree>
    <p:extLst>
      <p:ext uri="{BB962C8B-B14F-4D97-AF65-F5344CB8AC3E}">
        <p14:creationId xmlns:p14="http://schemas.microsoft.com/office/powerpoint/2010/main" val="37105835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838200"/>
          </a:xfrm>
        </p:spPr>
        <p:txBody>
          <a:bodyPr/>
          <a:lstStyle/>
          <a:p>
            <a:r>
              <a:rPr lang="ru-RU" dirty="0" smtClean="0"/>
              <a:t>Кто вносит плату</a:t>
            </a:r>
            <a:endParaRPr lang="ru-RU" dirty="0"/>
          </a:p>
        </p:txBody>
      </p:sp>
      <p:sp>
        <p:nvSpPr>
          <p:cNvPr id="3" name="Объект 2"/>
          <p:cNvSpPr>
            <a:spLocks noGrp="1"/>
          </p:cNvSpPr>
          <p:nvPr>
            <p:ph idx="1"/>
          </p:nvPr>
        </p:nvSpPr>
        <p:spPr>
          <a:xfrm>
            <a:off x="304800" y="1340768"/>
            <a:ext cx="8686800" cy="4739357"/>
          </a:xfrm>
        </p:spPr>
        <p:txBody>
          <a:bodyPr>
            <a:normAutofit fontScale="62500" lnSpcReduction="20000"/>
          </a:bodyPr>
          <a:lstStyle/>
          <a:p>
            <a:r>
              <a:rPr lang="ru-RU" dirty="0"/>
              <a:t>плату обязаны вносить юридические лица и индивидуальные предприниматели, осуществляющие хозяйственную и (или) иную деятельность, оказывающую негативное воздействие на окружающую среду (далее – лица, обязанные вносить плату), </a:t>
            </a:r>
            <a:r>
              <a:rPr lang="ru-RU" u="sng" dirty="0"/>
              <a:t>за исключением </a:t>
            </a:r>
            <a:r>
              <a:rPr lang="ru-RU" dirty="0"/>
              <a:t>юридических лиц и индивидуальных предпринимателей, осуществляющих хозяйственную и (или) иную деятельность исключительно </a:t>
            </a:r>
            <a:r>
              <a:rPr lang="ru-RU" u="sng" dirty="0"/>
              <a:t>на объектах IV категории</a:t>
            </a:r>
            <a:r>
              <a:rPr lang="ru-RU" dirty="0"/>
              <a:t>;</a:t>
            </a:r>
          </a:p>
          <a:p>
            <a:endParaRPr lang="ru-RU" dirty="0"/>
          </a:p>
          <a:p>
            <a:r>
              <a:rPr lang="ru-RU" u="sng" dirty="0"/>
              <a:t>плательщиками платы</a:t>
            </a:r>
            <a:r>
              <a:rPr lang="ru-RU" dirty="0"/>
              <a:t> при размещении отходов, за исключением ТКО, являются </a:t>
            </a:r>
            <a:r>
              <a:rPr lang="ru-RU" u="sng" dirty="0"/>
              <a:t>юридические лица и индивидуальные предприниматели, при осуществлении которыми хозяйственной и (или) иной деятельности образовались отходы</a:t>
            </a:r>
            <a:r>
              <a:rPr lang="ru-RU" dirty="0"/>
              <a:t>;</a:t>
            </a:r>
          </a:p>
          <a:p>
            <a:endParaRPr lang="ru-RU" dirty="0"/>
          </a:p>
          <a:p>
            <a:r>
              <a:rPr lang="ru-RU" u="sng" dirty="0"/>
              <a:t>плательщиками платы при размещении ТКО являются региональные операторы по обращению с ТКО</a:t>
            </a:r>
            <a:r>
              <a:rPr lang="ru-RU" dirty="0"/>
              <a:t>, операторы по обращению с ТКО, осуществляющие деятельность по их размещению.</a:t>
            </a:r>
          </a:p>
          <a:p>
            <a:pPr marL="0" indent="0">
              <a:buNone/>
            </a:pPr>
            <a:endParaRPr lang="ru-RU" dirty="0"/>
          </a:p>
        </p:txBody>
      </p:sp>
    </p:spTree>
    <p:extLst>
      <p:ext uri="{BB962C8B-B14F-4D97-AF65-F5344CB8AC3E}">
        <p14:creationId xmlns:p14="http://schemas.microsoft.com/office/powerpoint/2010/main" val="17059319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04664"/>
            <a:ext cx="8686800" cy="838200"/>
          </a:xfrm>
        </p:spPr>
        <p:txBody>
          <a:bodyPr/>
          <a:lstStyle/>
          <a:p>
            <a:r>
              <a:rPr lang="ru-RU" dirty="0" smtClean="0"/>
              <a:t>Плата за ТКО</a:t>
            </a:r>
            <a:endParaRPr lang="ru-RU" dirty="0"/>
          </a:p>
        </p:txBody>
      </p:sp>
      <p:sp>
        <p:nvSpPr>
          <p:cNvPr id="3" name="Объект 2"/>
          <p:cNvSpPr>
            <a:spLocks noGrp="1"/>
          </p:cNvSpPr>
          <p:nvPr>
            <p:ph idx="1"/>
          </p:nvPr>
        </p:nvSpPr>
        <p:spPr/>
        <p:txBody>
          <a:bodyPr>
            <a:normAutofit fontScale="32500" lnSpcReduction="20000"/>
          </a:bodyPr>
          <a:lstStyle/>
          <a:p>
            <a:r>
              <a:rPr lang="ru-RU" sz="4900" dirty="0"/>
              <a:t>В соответствии со статьей 1 Федерального закона от 24.06.1998 № 89-ФЗ «Об отходах производства и потребления» (далее – Закон № 89-ФЗ) ТКО – это:</a:t>
            </a:r>
          </a:p>
          <a:p>
            <a:endParaRPr lang="ru-RU" sz="4900" dirty="0"/>
          </a:p>
          <a:p>
            <a:r>
              <a:rPr lang="ru-RU" sz="4900" dirty="0"/>
              <a:t>отходы, образующиеся в жилых помещениях в процессе потребления физическими лицами;</a:t>
            </a:r>
          </a:p>
          <a:p>
            <a:r>
              <a:rPr lang="ru-RU" sz="4900" dirty="0"/>
              <a:t>товары, утратившие свои потребительские свойства в процессе их использования физическими лицами в жилых помещениях в целях удовлетворения личных и бытовых нужд;</a:t>
            </a:r>
          </a:p>
          <a:p>
            <a:r>
              <a:rPr lang="ru-RU" sz="4900" dirty="0"/>
              <a:t>отходы, образующиеся в процессе деятельности юридических лиц, индивидуальных предпринимателей и подобные по составу отходам, образующимся в жилых помещениях в процессе потребления физическими лицами.</a:t>
            </a:r>
          </a:p>
          <a:p>
            <a:pPr marL="0" indent="0">
              <a:buNone/>
            </a:pPr>
            <a:r>
              <a:rPr lang="ru-RU" sz="4900" dirty="0"/>
              <a:t>Согласно Федеральному закону от 28.12.2016 № 486-ФЗ «О внесении изменений в отдельные законодательные акты Российской Федерации» переход на новую систему тарифного регулирования, в рамках которой </a:t>
            </a:r>
            <a:r>
              <a:rPr lang="ru-RU" sz="4900" u="sng" dirty="0"/>
              <a:t>плата за размещение ТКО в обязательном порядке должна быть включена в тарифы регулируемых организаций, предусмотрен с 01.01.2018</a:t>
            </a:r>
            <a:r>
              <a:rPr lang="ru-RU" sz="4900" u="sng" dirty="0" smtClean="0"/>
              <a:t>.</a:t>
            </a:r>
          </a:p>
          <a:p>
            <a:pPr marL="0" indent="0">
              <a:buNone/>
            </a:pPr>
            <a:endParaRPr lang="ru-RU" sz="4900" u="sng" dirty="0" smtClean="0"/>
          </a:p>
          <a:p>
            <a:pPr marL="0" indent="0">
              <a:buNone/>
            </a:pPr>
            <a:r>
              <a:rPr lang="ru-RU" sz="4900" u="sng" dirty="0" smtClean="0"/>
              <a:t>Пунктом </a:t>
            </a:r>
            <a:r>
              <a:rPr lang="ru-RU" sz="4900" u="sng" dirty="0"/>
              <a:t>9 статьи 23 Закона № 89-ФЗ установлено, что расходы на плату при размещении ТКО учитываются при установлении тарифов для оператора по обращению с ТКО, регионального оператора в порядке, установленном основами ценообразования в сфере обращения с ТКО.</a:t>
            </a:r>
          </a:p>
          <a:p>
            <a:endParaRPr lang="ru-RU" dirty="0"/>
          </a:p>
        </p:txBody>
      </p:sp>
    </p:spTree>
    <p:extLst>
      <p:ext uri="{BB962C8B-B14F-4D97-AF65-F5344CB8AC3E}">
        <p14:creationId xmlns:p14="http://schemas.microsoft.com/office/powerpoint/2010/main" val="37553183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6363" y="332656"/>
            <a:ext cx="8686800" cy="838200"/>
          </a:xfrm>
        </p:spPr>
        <p:txBody>
          <a:bodyPr/>
          <a:lstStyle/>
          <a:p>
            <a:r>
              <a:rPr lang="ru-RU" dirty="0" smtClean="0"/>
              <a:t>Платежная база</a:t>
            </a:r>
            <a:endParaRPr lang="ru-RU" dirty="0"/>
          </a:p>
        </p:txBody>
      </p:sp>
      <p:sp>
        <p:nvSpPr>
          <p:cNvPr id="3" name="Объект 2"/>
          <p:cNvSpPr>
            <a:spLocks noGrp="1"/>
          </p:cNvSpPr>
          <p:nvPr>
            <p:ph idx="1"/>
          </p:nvPr>
        </p:nvSpPr>
        <p:spPr>
          <a:xfrm>
            <a:off x="304800" y="1295400"/>
            <a:ext cx="8686800" cy="4784725"/>
          </a:xfrm>
        </p:spPr>
        <p:txBody>
          <a:bodyPr>
            <a:normAutofit fontScale="47500" lnSpcReduction="20000"/>
          </a:bodyPr>
          <a:lstStyle/>
          <a:p>
            <a:r>
              <a:rPr lang="ru-RU" dirty="0"/>
              <a:t>Платежная база определяется лицами, обязанными вносить плату, самостоятельно на основе данных </a:t>
            </a:r>
            <a:r>
              <a:rPr lang="ru-RU" u="sng" dirty="0"/>
              <a:t>производственного экологического контроля </a:t>
            </a:r>
            <a:r>
              <a:rPr lang="ru-RU" dirty="0"/>
              <a:t>(пункт 2 статьи 16.2 Закона № 7-ФЗ).</a:t>
            </a:r>
          </a:p>
          <a:p>
            <a:endParaRPr lang="ru-RU" dirty="0"/>
          </a:p>
          <a:p>
            <a:r>
              <a:rPr lang="ru-RU" dirty="0"/>
              <a:t>В отношении отходов производства и потребления платежной базой для исчисления платы является </a:t>
            </a:r>
            <a:r>
              <a:rPr lang="ru-RU" u="sng" dirty="0"/>
              <a:t>объем или масса размещенных в отчетном периоде отходов производства и потребления</a:t>
            </a:r>
            <a:r>
              <a:rPr lang="ru-RU" dirty="0"/>
              <a:t> (пункт 1 статьи 16.2 Закона № 7-ФЗ). Согласно пункту 3 статьи 16.2 Закона № 7-ФЗ платежная база определяется лицами, обязанными вносить плату, для каждого класса опасности отходов производства и потребления.</a:t>
            </a:r>
          </a:p>
          <a:p>
            <a:endParaRPr lang="ru-RU" dirty="0"/>
          </a:p>
          <a:p>
            <a:r>
              <a:rPr lang="ru-RU" dirty="0"/>
              <a:t>При определении платежной базы учитываются лимиты </a:t>
            </a:r>
            <a:r>
              <a:rPr lang="ru-RU" dirty="0" smtClean="0"/>
              <a:t>(1, 2 категория объектов НВ) на </a:t>
            </a:r>
            <a:r>
              <a:rPr lang="ru-RU" dirty="0"/>
              <a:t>размещение отходов производства и потребления и их превышение (пункт 4 статьи 16.2 Закона № 7-ФЗ</a:t>
            </a:r>
            <a:r>
              <a:rPr lang="ru-RU" dirty="0" smtClean="0"/>
              <a:t>), </a:t>
            </a:r>
            <a:r>
              <a:rPr lang="ru-RU" u="sng" dirty="0" smtClean="0"/>
              <a:t>Инвентаризация отходов производства и потребления </a:t>
            </a:r>
            <a:r>
              <a:rPr lang="ru-RU" dirty="0" smtClean="0"/>
              <a:t>(3 категория объектов НВ)</a:t>
            </a:r>
            <a:endParaRPr lang="ru-RU" dirty="0"/>
          </a:p>
          <a:p>
            <a:endParaRPr lang="ru-RU" dirty="0"/>
          </a:p>
          <a:p>
            <a:r>
              <a:rPr lang="ru-RU" dirty="0"/>
              <a:t>Информация о платежной базе представляется за отчетный период лицами, обязанными вносить плату, администратору доходов бюджетов бюджетной системы Российской Федерации в составе </a:t>
            </a:r>
            <a:r>
              <a:rPr lang="ru-RU" b="1" u="sng" dirty="0"/>
              <a:t>декларации о плате </a:t>
            </a:r>
            <a:r>
              <a:rPr lang="ru-RU" b="1" u="sng" dirty="0" smtClean="0"/>
              <a:t> </a:t>
            </a:r>
            <a:r>
              <a:rPr lang="ru-RU" dirty="0" smtClean="0"/>
              <a:t>(пункт </a:t>
            </a:r>
            <a:r>
              <a:rPr lang="ru-RU" dirty="0"/>
              <a:t>5 статьи 16.2 Закона № 7-ФЗ).</a:t>
            </a:r>
          </a:p>
          <a:p>
            <a:endParaRPr lang="ru-RU" dirty="0"/>
          </a:p>
          <a:p>
            <a:endParaRPr lang="ru-RU" dirty="0"/>
          </a:p>
        </p:txBody>
      </p:sp>
    </p:spTree>
    <p:extLst>
      <p:ext uri="{BB962C8B-B14F-4D97-AF65-F5344CB8AC3E}">
        <p14:creationId xmlns:p14="http://schemas.microsoft.com/office/powerpoint/2010/main" val="12453497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58552"/>
            <a:ext cx="8686800" cy="838200"/>
          </a:xfrm>
        </p:spPr>
        <p:txBody>
          <a:bodyPr/>
          <a:lstStyle/>
          <a:p>
            <a:r>
              <a:rPr lang="ru-RU" dirty="0" smtClean="0"/>
              <a:t>Дополнительные Коэффициенты</a:t>
            </a:r>
            <a:endParaRPr lang="ru-RU" dirty="0"/>
          </a:p>
        </p:txBody>
      </p:sp>
      <p:sp>
        <p:nvSpPr>
          <p:cNvPr id="3" name="Объект 2"/>
          <p:cNvSpPr>
            <a:spLocks noGrp="1"/>
          </p:cNvSpPr>
          <p:nvPr>
            <p:ph idx="1"/>
          </p:nvPr>
        </p:nvSpPr>
        <p:spPr>
          <a:xfrm>
            <a:off x="179512" y="1052736"/>
            <a:ext cx="8686800" cy="5115198"/>
          </a:xfrm>
        </p:spPr>
        <p:txBody>
          <a:bodyPr>
            <a:noAutofit/>
          </a:bodyPr>
          <a:lstStyle/>
          <a:p>
            <a:r>
              <a:rPr lang="ru-RU" sz="1100" dirty="0"/>
              <a:t>Пунктом 1 статьи 16.3 установлено, что плата исчисляется лицами, обязанными вносить плату, самостоятельно </a:t>
            </a:r>
            <a:r>
              <a:rPr lang="ru-RU" sz="1100" u="sng" dirty="0"/>
              <a:t>путем умножения величины платежной базы </a:t>
            </a:r>
            <a:r>
              <a:rPr lang="ru-RU" sz="1100" dirty="0"/>
              <a:t>по классу опасности отходов производства и потребления на соответствующие ставки указанной платы с применением </a:t>
            </a:r>
            <a:r>
              <a:rPr lang="ru-RU" sz="1100" u="sng" dirty="0"/>
              <a:t>коэффициентов</a:t>
            </a:r>
            <a:r>
              <a:rPr lang="ru-RU" sz="1100" dirty="0"/>
              <a:t>, установленных статьей 16.3 Закона № 7-ФЗ, и суммирования полученных величин</a:t>
            </a:r>
            <a:r>
              <a:rPr lang="ru-RU" sz="1100" dirty="0" smtClean="0"/>
              <a:t>.</a:t>
            </a:r>
          </a:p>
          <a:p>
            <a:r>
              <a:rPr lang="ru-RU" sz="1100" dirty="0"/>
              <a:t>Ставки платы утверждены постановлением Правительства Российской Федерации </a:t>
            </a:r>
            <a:r>
              <a:rPr lang="ru-RU" sz="1100" b="1" u="sng" dirty="0"/>
              <a:t>от 13.09.2016 № 913 «О ставках платы за негативное воздействие на окружающую среду и дополнительных коэффициентах»</a:t>
            </a:r>
            <a:r>
              <a:rPr lang="ru-RU" sz="1100" dirty="0"/>
              <a:t> (далее – Постановление № 913).</a:t>
            </a:r>
          </a:p>
          <a:p>
            <a:endParaRPr lang="ru-RU" sz="1100" dirty="0"/>
          </a:p>
          <a:p>
            <a:r>
              <a:rPr lang="ru-RU" sz="1100" dirty="0"/>
              <a:t>В целях стимулирования юридических лиц и индивидуальных предпринимателей, осуществляющих хозяйственную и (или) иную деятельность, к проведению мероприятий по снижению негативного воздействия на окружающую среду и внедрению наилучших доступных технологий при исчислении платы к ставкам такой платы применяются коэффициенты, предусмотренные пунктом 6 статьи 16.3 Закона № 7-ФЗ.</a:t>
            </a:r>
          </a:p>
          <a:p>
            <a:endParaRPr lang="ru-RU" sz="1100" dirty="0"/>
          </a:p>
          <a:p>
            <a:r>
              <a:rPr lang="ru-RU" sz="1100" dirty="0"/>
              <a:t>Коэффициенты, предусмотренные пунктом 5 статьи 16.3 Закона № 7-ФЗ к ставкам платы за размещение отходов производства и потребления применяются с 01.01.2020 (пункт 7 статьи 12 Федерального закона от 21.07.2014 № 219-ФЗ «О внесении изменений в Федеральный закон «Об охране окружающей среды» и отдельные законодательные акты Российской Федерации» (далее – Закон № 219-ФЗ).</a:t>
            </a:r>
          </a:p>
          <a:p>
            <a:endParaRPr lang="ru-RU" sz="1100" dirty="0"/>
          </a:p>
          <a:p>
            <a:r>
              <a:rPr lang="ru-RU" sz="1100" dirty="0"/>
              <a:t>С 01.01.2016 до 31.12.2019 к ставкам платы за размещение отходов применяются </a:t>
            </a:r>
            <a:r>
              <a:rPr lang="ru-RU" sz="1100" b="1" dirty="0"/>
              <a:t>коэффициенты, предусмотренные пунктом 8 статьи 11 Закона № 219-ФЗ.</a:t>
            </a:r>
          </a:p>
          <a:p>
            <a:endParaRPr lang="ru-RU" sz="1100" dirty="0"/>
          </a:p>
          <a:p>
            <a:r>
              <a:rPr lang="ru-RU" sz="1100" dirty="0"/>
              <a:t>Пунктом 2 Постановления № 913 установлено, что в </a:t>
            </a:r>
            <a:r>
              <a:rPr lang="ru-RU" sz="1100" b="1" u="sng" dirty="0"/>
              <a:t>отношении территорий и объектов, находящихся под особой охраной в соответствии с федеральными законами, ставки платы применяются с использованием дополнительного коэффициента 2. </a:t>
            </a:r>
            <a:r>
              <a:rPr lang="ru-RU" sz="1100" dirty="0"/>
              <a:t>Указанный коэффициент применяется в отношении территорий и объектов, находящихся под особой охраной в соответствии с Федеральным законом от 14.03.1995 № 33-ФЗ «Об особо охраняемых природных территориях», Федеральным законом от 23.02.1995 № 26-ФЗ «О природных лечебных ресурсах, лечебно-оздоровительных местностях и курортах», Водным кодексом Российской Федерации, Лесным кодексом Российской Федерации, Федеральным законом от 25.06.2002 № 73-ФЗ «Об объектах культурного наследия (памятниках истории и культуры) народов Российской Федерации», Федеральным законом от 07.05.2001 № 49-ФЗ «О территориях традиционного природопользования коренных малочисленных народов Севера, Сибири и Дальнего Востока Российской Федерации», Федеральным законом от 01.05.1999 № 94-ФЗ «Об охране озера Байкал».</a:t>
            </a:r>
          </a:p>
          <a:p>
            <a:endParaRPr lang="ru-RU" sz="1100" dirty="0" smtClean="0"/>
          </a:p>
          <a:p>
            <a:endParaRPr lang="ru-RU" sz="1100" dirty="0"/>
          </a:p>
          <a:p>
            <a:endParaRPr lang="ru-RU" sz="1100" dirty="0"/>
          </a:p>
        </p:txBody>
      </p:sp>
    </p:spTree>
    <p:extLst>
      <p:ext uri="{BB962C8B-B14F-4D97-AF65-F5344CB8AC3E}">
        <p14:creationId xmlns:p14="http://schemas.microsoft.com/office/powerpoint/2010/main" val="17392745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16632"/>
            <a:ext cx="8686800" cy="838200"/>
          </a:xfrm>
        </p:spPr>
        <p:txBody>
          <a:bodyPr>
            <a:normAutofit fontScale="90000"/>
          </a:bodyPr>
          <a:lstStyle/>
          <a:p>
            <a:r>
              <a:rPr lang="ru-RU" dirty="0"/>
              <a:t/>
            </a:r>
            <a:br>
              <a:rPr lang="ru-RU" dirty="0"/>
            </a:br>
            <a:r>
              <a:rPr lang="ru-RU" sz="2200" dirty="0"/>
              <a:t>Федеральный закон от 21.07.2014 N 219-ФЗ (ред. от 26.07.2019) "О внесении изменений в Федеральный закон "Об охране окружающей среды" и отдельные законодательные акты Российской Федерации" (с изм. и доп., вступ. в силу с 01.01.2020)</a:t>
            </a:r>
          </a:p>
        </p:txBody>
      </p:sp>
      <p:sp>
        <p:nvSpPr>
          <p:cNvPr id="3" name="Объект 2"/>
          <p:cNvSpPr>
            <a:spLocks noGrp="1"/>
          </p:cNvSpPr>
          <p:nvPr>
            <p:ph idx="1"/>
          </p:nvPr>
        </p:nvSpPr>
        <p:spPr>
          <a:xfrm>
            <a:off x="304800" y="1700808"/>
            <a:ext cx="8686800" cy="4379317"/>
          </a:xfrm>
        </p:spPr>
        <p:txBody>
          <a:bodyPr>
            <a:normAutofit fontScale="40000" lnSpcReduction="20000"/>
          </a:bodyPr>
          <a:lstStyle/>
          <a:p>
            <a:pPr marL="0" indent="0">
              <a:buNone/>
            </a:pPr>
            <a:r>
              <a:rPr lang="ru-RU" b="1" dirty="0" smtClean="0"/>
              <a:t>П. 8 </a:t>
            </a:r>
            <a:r>
              <a:rPr lang="ru-RU" dirty="0" smtClean="0"/>
              <a:t>С </a:t>
            </a:r>
            <a:r>
              <a:rPr lang="ru-RU" dirty="0"/>
              <a:t>1 января 2016 года до 31 декабря 2019 года при исчислении платы за негативное воздействие на окружающую среду к ставкам указанной платы применяются следующие коэффициенты:</a:t>
            </a:r>
          </a:p>
          <a:p>
            <a:r>
              <a:rPr lang="ru-RU" dirty="0"/>
              <a:t>1) </a:t>
            </a:r>
            <a:r>
              <a:rPr lang="ru-RU" b="1" dirty="0"/>
              <a:t>коэффициент 0 </a:t>
            </a:r>
            <a:r>
              <a:rPr lang="ru-RU" dirty="0"/>
              <a:t>- за объем или массу отходов производства и потребления, подлежащих накоплению и использованных в собственном производстве в соответствии с технологическим регламентом либо </a:t>
            </a:r>
            <a:r>
              <a:rPr lang="ru-RU" u="sng" dirty="0"/>
              <a:t>переданных для использования в течение срока</a:t>
            </a:r>
            <a:r>
              <a:rPr lang="ru-RU" dirty="0"/>
              <a:t>, предусмотренного законодательством Российской Федерации в области обращения с отходами;</a:t>
            </a:r>
          </a:p>
          <a:p>
            <a:r>
              <a:rPr lang="ru-RU" dirty="0"/>
              <a:t>2) </a:t>
            </a:r>
            <a:r>
              <a:rPr lang="ru-RU" b="1" dirty="0"/>
              <a:t>коэффициент 1</a:t>
            </a:r>
            <a:r>
              <a:rPr lang="ru-RU" dirty="0"/>
              <a:t> - за объем или массу выбросов, сбросов загрязняющих веществ </a:t>
            </a:r>
            <a:r>
              <a:rPr lang="ru-RU" u="sng" dirty="0"/>
              <a:t>в пределах </a:t>
            </a:r>
            <a:r>
              <a:rPr lang="ru-RU" dirty="0"/>
              <a:t>нормативов допустимых </a:t>
            </a:r>
            <a:r>
              <a:rPr lang="ru-RU" u="sng" dirty="0"/>
              <a:t>выбросов</a:t>
            </a:r>
            <a:r>
              <a:rPr lang="ru-RU" dirty="0"/>
              <a:t>, нормативов допустимых </a:t>
            </a:r>
            <a:r>
              <a:rPr lang="ru-RU" u="sng" dirty="0"/>
              <a:t>сбросов</a:t>
            </a:r>
            <a:r>
              <a:rPr lang="ru-RU" dirty="0"/>
              <a:t>;</a:t>
            </a:r>
          </a:p>
          <a:p>
            <a:r>
              <a:rPr lang="ru-RU" dirty="0"/>
              <a:t>3) </a:t>
            </a:r>
            <a:r>
              <a:rPr lang="ru-RU" b="1" dirty="0"/>
              <a:t>коэффициент 1</a:t>
            </a:r>
            <a:r>
              <a:rPr lang="ru-RU" dirty="0"/>
              <a:t> - за </a:t>
            </a:r>
            <a:r>
              <a:rPr lang="ru-RU" u="sng" dirty="0"/>
              <a:t>объем или массу размещенных отходов </a:t>
            </a:r>
            <a:r>
              <a:rPr lang="ru-RU" dirty="0"/>
              <a:t>производства и потребления в пределах лимитов на их размещение, а также в соответствии с отчетностью об образовании, использовании, обезвреживании и о размещении отходов производства и потребления, представляемой субъектами малого и среднего предпринимательства в соответствии с законодательством Российской Федерации в области обращения с отходами;</a:t>
            </a:r>
          </a:p>
          <a:p>
            <a:r>
              <a:rPr lang="ru-RU" dirty="0"/>
              <a:t>4) </a:t>
            </a:r>
            <a:r>
              <a:rPr lang="ru-RU" b="1" dirty="0"/>
              <a:t>коэффициент 5 </a:t>
            </a:r>
            <a:r>
              <a:rPr lang="ru-RU" dirty="0"/>
              <a:t>- за объем или массу выбросов, сбросов загрязняющих веществ в пределах временно разрешенных выбросов, </a:t>
            </a:r>
            <a:r>
              <a:rPr lang="ru-RU" u="sng" dirty="0"/>
              <a:t>временно разрешенных сбросов </a:t>
            </a:r>
            <a:r>
              <a:rPr lang="ru-RU" dirty="0"/>
              <a:t>на период реализации плана мероприятий по охране окружающей среды или программы повышения экологической эффективности;</a:t>
            </a:r>
          </a:p>
          <a:p>
            <a:r>
              <a:rPr lang="ru-RU" dirty="0"/>
              <a:t>5) </a:t>
            </a:r>
            <a:r>
              <a:rPr lang="ru-RU" b="1" dirty="0"/>
              <a:t>коэффициент 5</a:t>
            </a:r>
            <a:r>
              <a:rPr lang="ru-RU" dirty="0"/>
              <a:t> - за объем или массу отходов производства и потребления, размещенных </a:t>
            </a:r>
            <a:r>
              <a:rPr lang="ru-RU" u="sng" dirty="0"/>
              <a:t>с превышением </a:t>
            </a:r>
            <a:r>
              <a:rPr lang="ru-RU" dirty="0"/>
              <a:t>установленных лимитов на их размещение, а также с превышением </a:t>
            </a:r>
            <a:r>
              <a:rPr lang="ru-RU" u="sng" dirty="0"/>
              <a:t>объема или массы отходов </a:t>
            </a:r>
            <a:r>
              <a:rPr lang="ru-RU" dirty="0"/>
              <a:t>производства и потребления, указанных в отчетности об образовании, использовании, обезвреживании и о размещении отходов производства и потребления, представляемой </a:t>
            </a:r>
            <a:r>
              <a:rPr lang="ru-RU" u="sng" dirty="0"/>
              <a:t>субъектами малого и среднего предпринимательства </a:t>
            </a:r>
            <a:r>
              <a:rPr lang="ru-RU" dirty="0"/>
              <a:t>в соответствии с законодательством Российской Федерации в области обращения с отходами;</a:t>
            </a:r>
          </a:p>
          <a:p>
            <a:r>
              <a:rPr lang="ru-RU" dirty="0"/>
              <a:t>6) </a:t>
            </a:r>
            <a:r>
              <a:rPr lang="ru-RU" b="1" dirty="0"/>
              <a:t>коэффициент 25 </a:t>
            </a:r>
            <a:r>
              <a:rPr lang="ru-RU" dirty="0"/>
              <a:t>- за объем или массу выбросов загрязняющих веществ, сбросов загрязняющих веществ, </a:t>
            </a:r>
            <a:r>
              <a:rPr lang="ru-RU" u="sng" dirty="0"/>
              <a:t>превышающих установленные разрешениями </a:t>
            </a:r>
            <a:r>
              <a:rPr lang="ru-RU" dirty="0"/>
              <a:t>на выброс загрязняющих веществ в атмосферный воздух, разрешениями на сброс загрязняющих веществ в окружающую среду.</a:t>
            </a:r>
          </a:p>
        </p:txBody>
      </p:sp>
    </p:spTree>
    <p:extLst>
      <p:ext uri="{BB962C8B-B14F-4D97-AF65-F5344CB8AC3E}">
        <p14:creationId xmlns:p14="http://schemas.microsoft.com/office/powerpoint/2010/main" val="2726930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Сроки проверки</a:t>
            </a:r>
            <a:endParaRPr lang="ru-RU" dirty="0"/>
          </a:p>
        </p:txBody>
      </p:sp>
      <p:sp>
        <p:nvSpPr>
          <p:cNvPr id="3" name="Объект 2"/>
          <p:cNvSpPr>
            <a:spLocks noGrp="1"/>
          </p:cNvSpPr>
          <p:nvPr>
            <p:ph idx="1"/>
          </p:nvPr>
        </p:nvSpPr>
        <p:spPr/>
        <p:txBody>
          <a:bodyPr>
            <a:normAutofit fontScale="70000" lnSpcReduction="20000"/>
          </a:bodyPr>
          <a:lstStyle/>
          <a:p>
            <a:pPr marL="0" indent="0">
              <a:buNone/>
            </a:pPr>
            <a:r>
              <a:rPr lang="ru-RU" dirty="0"/>
              <a:t>Срок проведения проверок не может превышать 20 рабочих дней.</a:t>
            </a:r>
          </a:p>
          <a:p>
            <a:pPr marL="0" indent="0">
              <a:buNone/>
            </a:pPr>
            <a:r>
              <a:rPr lang="ru-RU" dirty="0"/>
              <a:t>В отношении одного СМСП общий срок проведения плановых выездных проверок:</a:t>
            </a:r>
          </a:p>
          <a:p>
            <a:r>
              <a:rPr lang="ru-RU" u="sng" dirty="0" smtClean="0"/>
              <a:t>не </a:t>
            </a:r>
            <a:r>
              <a:rPr lang="ru-RU" u="sng" dirty="0"/>
              <a:t>может превышать 50 часов — для малого предприятия</a:t>
            </a:r>
            <a:r>
              <a:rPr lang="ru-RU" dirty="0"/>
              <a:t>;</a:t>
            </a:r>
          </a:p>
          <a:p>
            <a:r>
              <a:rPr lang="ru-RU" dirty="0"/>
              <a:t>1</a:t>
            </a:r>
            <a:r>
              <a:rPr lang="ru-RU" u="sng" dirty="0" smtClean="0"/>
              <a:t>5 </a:t>
            </a:r>
            <a:r>
              <a:rPr lang="ru-RU" u="sng" dirty="0"/>
              <a:t>часов — для </a:t>
            </a:r>
            <a:r>
              <a:rPr lang="ru-RU" u="sng" dirty="0" err="1"/>
              <a:t>микропредприятия</a:t>
            </a:r>
            <a:r>
              <a:rPr lang="ru-RU" u="sng" dirty="0"/>
              <a:t> в год </a:t>
            </a:r>
            <a:r>
              <a:rPr lang="ru-RU" dirty="0"/>
              <a:t>(чч.1 и 2 ст. 13 Федерального закона от 26.12.2008 г. N 294-ФЗ).</a:t>
            </a:r>
          </a:p>
          <a:p>
            <a:pPr marL="0" indent="0">
              <a:buNone/>
            </a:pPr>
            <a:r>
              <a:rPr lang="ru-RU" dirty="0"/>
              <a:t>В исключительных случаях, связанных с необходимостью проведения сложных и (или) длительных исследований, испытаний, специальных экспертиз и расследований на основании мотивированных предложений должностных лиц надзорного органа, </a:t>
            </a:r>
            <a:r>
              <a:rPr lang="ru-RU" u="sng" dirty="0"/>
              <a:t>срок проведения выездной плановой проверки может быть продлен </a:t>
            </a:r>
            <a:r>
              <a:rPr lang="ru-RU" dirty="0"/>
              <a:t>руководителем надзорного органа, но не более чем на 20 рабочих дней:</a:t>
            </a:r>
          </a:p>
          <a:p>
            <a:r>
              <a:rPr lang="ru-RU" dirty="0" smtClean="0"/>
              <a:t>не </a:t>
            </a:r>
            <a:r>
              <a:rPr lang="ru-RU" dirty="0"/>
              <a:t>более чем на 50 часов — для малых предприятий;</a:t>
            </a:r>
          </a:p>
          <a:p>
            <a:r>
              <a:rPr lang="ru-RU" dirty="0" smtClean="0"/>
              <a:t>не </a:t>
            </a:r>
            <a:r>
              <a:rPr lang="ru-RU" dirty="0"/>
              <a:t>более чем на 15 часов — для </a:t>
            </a:r>
            <a:r>
              <a:rPr lang="ru-RU" dirty="0" err="1"/>
              <a:t>микропредприятий</a:t>
            </a:r>
            <a:r>
              <a:rPr lang="ru-RU" dirty="0"/>
              <a:t> (ч.3 ст. 13 Федерального закона от 26.12.2008 г. N 294-ФЗ).</a:t>
            </a:r>
          </a:p>
          <a:p>
            <a:endParaRPr lang="ru-RU" dirty="0"/>
          </a:p>
        </p:txBody>
      </p:sp>
    </p:spTree>
    <p:extLst>
      <p:ext uri="{BB962C8B-B14F-4D97-AF65-F5344CB8AC3E}">
        <p14:creationId xmlns:p14="http://schemas.microsoft.com/office/powerpoint/2010/main" val="19196028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a:stretch>
            <a:fillRect/>
          </a:stretch>
        </p:blipFill>
        <p:spPr>
          <a:xfrm>
            <a:off x="107504" y="332656"/>
            <a:ext cx="8848568" cy="5472608"/>
          </a:xfrm>
          <a:prstGeom prst="rect">
            <a:avLst/>
          </a:prstGeom>
        </p:spPr>
      </p:pic>
    </p:spTree>
    <p:extLst>
      <p:ext uri="{BB962C8B-B14F-4D97-AF65-F5344CB8AC3E}">
        <p14:creationId xmlns:p14="http://schemas.microsoft.com/office/powerpoint/2010/main" val="258450460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Сроки внесения платы</a:t>
            </a:r>
            <a:endParaRPr lang="ru-RU" dirty="0"/>
          </a:p>
        </p:txBody>
      </p:sp>
      <p:sp>
        <p:nvSpPr>
          <p:cNvPr id="3" name="Объект 2"/>
          <p:cNvSpPr>
            <a:spLocks noGrp="1"/>
          </p:cNvSpPr>
          <p:nvPr>
            <p:ph idx="1"/>
          </p:nvPr>
        </p:nvSpPr>
        <p:spPr/>
        <p:txBody>
          <a:bodyPr>
            <a:normAutofit fontScale="70000" lnSpcReduction="20000"/>
          </a:bodyPr>
          <a:lstStyle/>
          <a:p>
            <a:r>
              <a:rPr lang="ru-RU" dirty="0"/>
              <a:t>Отчетным периодом в отношении внесения платы признается календарный год (пункт 2 статьи 16.4 Закона № 7-ФЗ).</a:t>
            </a:r>
          </a:p>
          <a:p>
            <a:endParaRPr lang="ru-RU" dirty="0"/>
          </a:p>
          <a:p>
            <a:r>
              <a:rPr lang="ru-RU" dirty="0"/>
              <a:t>Плата, исчисленная по итогам отчетного периода, </a:t>
            </a:r>
            <a:r>
              <a:rPr lang="ru-RU" b="1" dirty="0"/>
              <a:t>вносится не позднее 1-го марта года</a:t>
            </a:r>
            <a:r>
              <a:rPr lang="ru-RU" dirty="0"/>
              <a:t>, следующего за отчетным периодом (пункт 3 статьи 16.4 Закона № 7-ФЗ).</a:t>
            </a:r>
          </a:p>
          <a:p>
            <a:endParaRPr lang="ru-RU" dirty="0"/>
          </a:p>
          <a:p>
            <a:r>
              <a:rPr lang="ru-RU" dirty="0"/>
              <a:t>Лица, обязанные вносить плату, </a:t>
            </a:r>
            <a:r>
              <a:rPr lang="ru-RU" u="sng" dirty="0"/>
              <a:t>за исключением субъектов малого и среднего предпринимательства</a:t>
            </a:r>
            <a:r>
              <a:rPr lang="ru-RU" dirty="0"/>
              <a:t>, вносят квартальные авансовые платежи (кроме четвертого квартала) не позднее 20-го числа месяца, следующего за последним месяцем соответствующего квартала текущего отчетного периода, в размере одной четвертой части суммы платы, уплаченной за предыдущий год (пункт 3 статьи 16.4 Закона № 7-ФЗ).</a:t>
            </a:r>
          </a:p>
          <a:p>
            <a:endParaRPr lang="ru-RU" dirty="0"/>
          </a:p>
        </p:txBody>
      </p:sp>
    </p:spTree>
    <p:extLst>
      <p:ext uri="{BB962C8B-B14F-4D97-AF65-F5344CB8AC3E}">
        <p14:creationId xmlns:p14="http://schemas.microsoft.com/office/powerpoint/2010/main" val="32664548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Корректировка размера платы</a:t>
            </a:r>
            <a:endParaRPr lang="ru-RU" dirty="0"/>
          </a:p>
        </p:txBody>
      </p:sp>
      <p:sp>
        <p:nvSpPr>
          <p:cNvPr id="3" name="Объект 2"/>
          <p:cNvSpPr>
            <a:spLocks noGrp="1"/>
          </p:cNvSpPr>
          <p:nvPr>
            <p:ph idx="1"/>
          </p:nvPr>
        </p:nvSpPr>
        <p:spPr/>
        <p:txBody>
          <a:bodyPr>
            <a:normAutofit fontScale="40000" lnSpcReduction="20000"/>
          </a:bodyPr>
          <a:lstStyle/>
          <a:p>
            <a:r>
              <a:rPr lang="ru-RU" dirty="0"/>
              <a:t>В соответствии с пунктом 4 Правил исчисления и взимания платы за негативное воздействие на окружающую среду, утвержденных постановлением Правительства Российской Федерации от 03.03.2017 № 255 (далее – Правила № 255), </a:t>
            </a:r>
            <a:r>
              <a:rPr lang="ru-RU" u="sng" dirty="0"/>
              <a:t>контроль за исчислением платы осуществляется Федеральной службой по надзору в сфере природопользования и ее территориальными </a:t>
            </a:r>
            <a:r>
              <a:rPr lang="ru-RU" u="sng" dirty="0" smtClean="0"/>
              <a:t>органами (</a:t>
            </a:r>
            <a:r>
              <a:rPr lang="ru-RU" b="1" u="sng" dirty="0" smtClean="0"/>
              <a:t>Управление </a:t>
            </a:r>
            <a:r>
              <a:rPr lang="ru-RU" b="1" u="sng" dirty="0" err="1" smtClean="0"/>
              <a:t>росприроднадзора</a:t>
            </a:r>
            <a:r>
              <a:rPr lang="ru-RU" u="sng" dirty="0" smtClean="0"/>
              <a:t>)</a:t>
            </a:r>
            <a:r>
              <a:rPr lang="ru-RU" dirty="0" smtClean="0"/>
              <a:t>.</a:t>
            </a:r>
            <a:endParaRPr lang="ru-RU" dirty="0"/>
          </a:p>
          <a:p>
            <a:endParaRPr lang="ru-RU" dirty="0"/>
          </a:p>
          <a:p>
            <a:r>
              <a:rPr lang="ru-RU" dirty="0"/>
              <a:t>Пунктом 10 статьи 16.3 Закона № 7-ФЗ установлено, что при исчислении платы лица, обязанные вносить плату, вправе </a:t>
            </a:r>
            <a:r>
              <a:rPr lang="ru-RU" u="sng" dirty="0"/>
              <a:t>самостоятельно осуществлять корректировку ее размера в порядке</a:t>
            </a:r>
            <a:r>
              <a:rPr lang="ru-RU" dirty="0"/>
              <a:t>, установленном Правилами № 255.</a:t>
            </a:r>
          </a:p>
          <a:p>
            <a:endParaRPr lang="ru-RU" dirty="0"/>
          </a:p>
          <a:p>
            <a:r>
              <a:rPr lang="ru-RU" dirty="0"/>
              <a:t>Согласно пункту 2 статьи 16.5 Закона № 7-ФЗ </a:t>
            </a:r>
            <a:r>
              <a:rPr lang="ru-RU" u="sng" dirty="0"/>
              <a:t>излишне уплаченные суммы платы подлежат возврату по заявлению лиц</a:t>
            </a:r>
            <a:r>
              <a:rPr lang="ru-RU" dirty="0"/>
              <a:t>, обязанных вносить плату, или зачету переплаты в счёт будущего отчётного периода.</a:t>
            </a:r>
          </a:p>
          <a:p>
            <a:endParaRPr lang="ru-RU" dirty="0"/>
          </a:p>
          <a:p>
            <a:r>
              <a:rPr lang="ru-RU" dirty="0"/>
              <a:t>Пунктом 36 Правил № 255 предусмотрено, что сумма излишне уплаченной (взысканной) платы </a:t>
            </a:r>
            <a:r>
              <a:rPr lang="ru-RU" u="sng" dirty="0"/>
              <a:t>подлежит зачету в счет предстоящих платежей лица</a:t>
            </a:r>
            <a:r>
              <a:rPr lang="ru-RU" dirty="0"/>
              <a:t>, обязанного вносить плату, либо возврату указанному лицу. Зачет и возврат сумм излишне уплаченной (взысканной) платы осуществляются в порядке, установленном Федеральной службой по надзору в сфере природопользования, на основании заявления лица, обязанного вносить плату, в срок не позднее 3 месяцев с даты получения Федеральной службой по надзору в сфере природопользования соответствующего </a:t>
            </a:r>
            <a:r>
              <a:rPr lang="ru-RU" u="sng" dirty="0" smtClean="0"/>
              <a:t>заявления</a:t>
            </a:r>
            <a:r>
              <a:rPr lang="ru-RU" dirty="0" smtClean="0"/>
              <a:t>.</a:t>
            </a:r>
            <a:endParaRPr lang="ru-RU" dirty="0"/>
          </a:p>
          <a:p>
            <a:endParaRPr lang="ru-RU" dirty="0"/>
          </a:p>
          <a:p>
            <a:r>
              <a:rPr lang="ru-RU" dirty="0"/>
              <a:t>В связи с чем, лица, внесшие в бюджеты бюджетной системы Российской Федерации плату, вправе возвратить излишне уплаченную сумму платы или зачесть её в счёт будущего периода.</a:t>
            </a:r>
          </a:p>
          <a:p>
            <a:endParaRPr lang="ru-RU" dirty="0"/>
          </a:p>
          <a:p>
            <a:r>
              <a:rPr lang="ru-RU" dirty="0"/>
              <a:t>Решения о зачёте (возврате) принимаются </a:t>
            </a:r>
            <a:r>
              <a:rPr lang="ru-RU" dirty="0" err="1"/>
              <a:t>Росприроднадзором</a:t>
            </a:r>
            <a:r>
              <a:rPr lang="ru-RU" dirty="0"/>
              <a:t> в порядке, установленном бюджетным законодательством Российской Федерации (пункт 48 Правил № 255</a:t>
            </a:r>
            <a:r>
              <a:rPr lang="ru-RU" dirty="0" smtClean="0"/>
              <a:t>).</a:t>
            </a:r>
          </a:p>
          <a:p>
            <a:r>
              <a:rPr lang="ru-RU" b="1" u="sng" dirty="0" smtClean="0"/>
              <a:t>После подписания Акта сверки расчетов</a:t>
            </a:r>
            <a:r>
              <a:rPr lang="ru-RU" dirty="0" smtClean="0"/>
              <a:t>.</a:t>
            </a:r>
            <a:endParaRPr lang="ru-RU" dirty="0"/>
          </a:p>
          <a:p>
            <a:endParaRPr lang="ru-RU" dirty="0"/>
          </a:p>
        </p:txBody>
      </p:sp>
    </p:spTree>
    <p:extLst>
      <p:ext uri="{BB962C8B-B14F-4D97-AF65-F5344CB8AC3E}">
        <p14:creationId xmlns:p14="http://schemas.microsoft.com/office/powerpoint/2010/main" val="24398911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4" name="Рисунок 3"/>
          <p:cNvPicPr>
            <a:picLocks noChangeAspect="1"/>
          </p:cNvPicPr>
          <p:nvPr/>
        </p:nvPicPr>
        <p:blipFill>
          <a:blip r:embed="rId2"/>
          <a:stretch>
            <a:fillRect/>
          </a:stretch>
        </p:blipFill>
        <p:spPr>
          <a:xfrm>
            <a:off x="467544" y="695325"/>
            <a:ext cx="7776864" cy="5467350"/>
          </a:xfrm>
          <a:prstGeom prst="rect">
            <a:avLst/>
          </a:prstGeom>
        </p:spPr>
      </p:pic>
    </p:spTree>
    <p:extLst>
      <p:ext uri="{BB962C8B-B14F-4D97-AF65-F5344CB8AC3E}">
        <p14:creationId xmlns:p14="http://schemas.microsoft.com/office/powerpoint/2010/main" val="30785606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Ответственность</a:t>
            </a:r>
            <a:endParaRPr lang="ru-RU" dirty="0"/>
          </a:p>
        </p:txBody>
      </p:sp>
      <p:sp>
        <p:nvSpPr>
          <p:cNvPr id="3" name="Объект 2"/>
          <p:cNvSpPr>
            <a:spLocks noGrp="1"/>
          </p:cNvSpPr>
          <p:nvPr>
            <p:ph idx="1"/>
          </p:nvPr>
        </p:nvSpPr>
        <p:spPr/>
        <p:txBody>
          <a:bodyPr>
            <a:normAutofit fontScale="70000" lnSpcReduction="20000"/>
          </a:bodyPr>
          <a:lstStyle/>
          <a:p>
            <a:r>
              <a:rPr lang="ru-RU" dirty="0"/>
              <a:t>За нарушение законодательства в области охраны окружающей среды установлена административная ответственность.</a:t>
            </a:r>
          </a:p>
          <a:p>
            <a:endParaRPr lang="ru-RU" dirty="0"/>
          </a:p>
          <a:p>
            <a:r>
              <a:rPr lang="ru-RU" dirty="0"/>
              <a:t>Согласно статье 8.41 Кодекса Российской Федерации об административных правонарушениях невнесение в установленные сроки платы влечет наложение административного </a:t>
            </a:r>
            <a:r>
              <a:rPr lang="ru-RU" u="sng" dirty="0"/>
              <a:t>штрафа </a:t>
            </a:r>
            <a:r>
              <a:rPr lang="ru-RU" u="sng" dirty="0" smtClean="0"/>
              <a:t>на </a:t>
            </a:r>
            <a:r>
              <a:rPr lang="ru-RU" u="sng" dirty="0"/>
              <a:t>должностных лиц в размере </a:t>
            </a:r>
            <a:r>
              <a:rPr lang="ru-RU" u="sng" dirty="0" smtClean="0"/>
              <a:t>от </a:t>
            </a:r>
            <a:r>
              <a:rPr lang="ru-RU" b="1" u="sng" dirty="0" smtClean="0"/>
              <a:t>трех тысяч до шести </a:t>
            </a:r>
            <a:r>
              <a:rPr lang="ru-RU" u="sng" dirty="0" smtClean="0"/>
              <a:t>тысяч рублей</a:t>
            </a:r>
            <a:r>
              <a:rPr lang="ru-RU" u="sng" dirty="0"/>
              <a:t>, на юридических лиц – от </a:t>
            </a:r>
            <a:r>
              <a:rPr lang="ru-RU" b="1" u="sng" dirty="0"/>
              <a:t>пятидесяти тысяч до ста </a:t>
            </a:r>
            <a:r>
              <a:rPr lang="ru-RU" u="sng" dirty="0"/>
              <a:t>тысяч рублей</a:t>
            </a:r>
            <a:r>
              <a:rPr lang="ru-RU" dirty="0"/>
              <a:t>.</a:t>
            </a:r>
          </a:p>
          <a:p>
            <a:endParaRPr lang="ru-RU" dirty="0"/>
          </a:p>
          <a:p>
            <a:r>
              <a:rPr lang="ru-RU" dirty="0"/>
              <a:t>Учет лиц, обязанных вносить плату, осуществляется при ведении государственного учета объектов, оказывающих негативное воздействие на окружающую среду (далее – Объекты), в соответствии с Законом № 7-ФЗ (пункт 2 статьи 16.1 Закона № 7-ФЗ).</a:t>
            </a:r>
          </a:p>
          <a:p>
            <a:endParaRPr lang="ru-RU" dirty="0"/>
          </a:p>
        </p:txBody>
      </p:sp>
    </p:spTree>
    <p:extLst>
      <p:ext uri="{BB962C8B-B14F-4D97-AF65-F5344CB8AC3E}">
        <p14:creationId xmlns:p14="http://schemas.microsoft.com/office/powerpoint/2010/main" val="14073322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Плата НВОС и Категория объекта</a:t>
            </a:r>
            <a:endParaRPr lang="ru-RU" dirty="0"/>
          </a:p>
        </p:txBody>
      </p:sp>
      <p:sp>
        <p:nvSpPr>
          <p:cNvPr id="3" name="Объект 2"/>
          <p:cNvSpPr>
            <a:spLocks noGrp="1"/>
          </p:cNvSpPr>
          <p:nvPr>
            <p:ph idx="1"/>
          </p:nvPr>
        </p:nvSpPr>
        <p:spPr/>
        <p:txBody>
          <a:bodyPr>
            <a:normAutofit fontScale="40000" lnSpcReduction="20000"/>
          </a:bodyPr>
          <a:lstStyle/>
          <a:p>
            <a:r>
              <a:rPr lang="ru-RU" dirty="0"/>
              <a:t>Согласно пункту 4 статьи 4.2 Закона № </a:t>
            </a:r>
            <a:r>
              <a:rPr lang="ru-RU" dirty="0" smtClean="0"/>
              <a:t>7-ФЗ </a:t>
            </a:r>
            <a:r>
              <a:rPr lang="ru-RU" u="sng" dirty="0" smtClean="0"/>
              <a:t>присвоение Объекту соответствующей категории осуществляется при его постановке на государственный учет Объектов</a:t>
            </a:r>
            <a:r>
              <a:rPr lang="ru-RU" dirty="0" smtClean="0"/>
              <a:t>.</a:t>
            </a:r>
          </a:p>
          <a:p>
            <a:pPr marL="0" indent="0">
              <a:buNone/>
            </a:pPr>
            <a:endParaRPr lang="ru-RU" dirty="0" smtClean="0"/>
          </a:p>
          <a:p>
            <a:r>
              <a:rPr lang="ru-RU" dirty="0"/>
              <a:t>В соответствии с п. 2 ст. 69.2 Закона № 7-ФЗ: «Постановка на государственный учет объектов, оказывающих негативное воздействие на окружающую среду, осуществляется на основании заявки о постановке на государственный учет, которая подается юридическими лицами или индивидуальными предпринимателями </a:t>
            </a:r>
            <a:r>
              <a:rPr lang="ru-RU" b="1" u="sng" dirty="0"/>
              <a:t>не позднее чем в течение шести месяцев со дня начала эксплуатации указанных объектов</a:t>
            </a:r>
            <a:r>
              <a:rPr lang="ru-RU" dirty="0"/>
              <a:t>». (При этом при постановке объекта на учет в строке "дата ввода объекта в эксплуатацию" указывается именно </a:t>
            </a:r>
            <a:r>
              <a:rPr lang="ru-RU" u="sng" dirty="0"/>
              <a:t>дата ввода в эксплуатацию объекта НВОС</a:t>
            </a:r>
            <a:r>
              <a:rPr lang="ru-RU" dirty="0"/>
              <a:t>, </a:t>
            </a:r>
            <a:r>
              <a:rPr lang="ru-RU" u="sng" dirty="0"/>
              <a:t>а не дату наступления прав собственности/аренды </a:t>
            </a:r>
            <a:r>
              <a:rPr lang="ru-RU" dirty="0"/>
              <a:t>юридического лица, индивидуального предпринимателя на данный объект)</a:t>
            </a:r>
          </a:p>
          <a:p>
            <a:endParaRPr lang="ru-RU" dirty="0"/>
          </a:p>
          <a:p>
            <a:r>
              <a:rPr lang="ru-RU" dirty="0"/>
              <a:t>Юридическим лицам и индивидуальным предпринимателям, осуществляющим хозяйственную и (или) иную деятельность на Объектах, в порядке, установленном Законом № 7-ФЗ, выдается свидетельство о постановке на государственный учет Объектов (пункт 11 статьи 69 Закона № 7-ФЗ).</a:t>
            </a:r>
          </a:p>
          <a:p>
            <a:endParaRPr lang="ru-RU" dirty="0"/>
          </a:p>
          <a:p>
            <a:r>
              <a:rPr lang="ru-RU" dirty="0"/>
              <a:t>У юридических лиц и индивидуальных предпринимателей, осуществляющих хозяйственную и (или) иную деятельность, оказывающую негативное воздействие на окружающую среду, </a:t>
            </a:r>
            <a:r>
              <a:rPr lang="ru-RU" u="sng" dirty="0"/>
              <a:t>обязанность по внесению платы прекращается после постановки на государственный учет Объекта, которому присвоена IV категория</a:t>
            </a:r>
            <a:r>
              <a:rPr lang="ru-RU" dirty="0"/>
              <a:t>.</a:t>
            </a:r>
          </a:p>
          <a:p>
            <a:endParaRPr lang="ru-RU" dirty="0"/>
          </a:p>
          <a:p>
            <a:r>
              <a:rPr lang="ru-RU" b="1" dirty="0"/>
              <a:t>Соответственно, за отчетный период, предшествующий постановке на государственный учет Объекта, плата должна быть внесена в полном объеме в установленном порядке</a:t>
            </a:r>
            <a:r>
              <a:rPr lang="ru-RU" dirty="0"/>
              <a:t>.</a:t>
            </a:r>
          </a:p>
          <a:p>
            <a:endParaRPr lang="ru-RU" dirty="0"/>
          </a:p>
        </p:txBody>
      </p:sp>
    </p:spTree>
    <p:extLst>
      <p:ext uri="{BB962C8B-B14F-4D97-AF65-F5344CB8AC3E}">
        <p14:creationId xmlns:p14="http://schemas.microsoft.com/office/powerpoint/2010/main" val="1033204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595536"/>
          </a:xfrm>
        </p:spPr>
        <p:txBody>
          <a:bodyPr>
            <a:normAutofit fontScale="90000"/>
          </a:bodyPr>
          <a:lstStyle/>
          <a:p>
            <a:r>
              <a:rPr lang="ru-RU" dirty="0"/>
              <a:t>Декларация о плате </a:t>
            </a:r>
          </a:p>
        </p:txBody>
      </p:sp>
      <p:sp>
        <p:nvSpPr>
          <p:cNvPr id="3" name="Объект 2"/>
          <p:cNvSpPr>
            <a:spLocks noGrp="1"/>
          </p:cNvSpPr>
          <p:nvPr>
            <p:ph idx="1"/>
          </p:nvPr>
        </p:nvSpPr>
        <p:spPr/>
        <p:txBody>
          <a:bodyPr>
            <a:normAutofit fontScale="47500" lnSpcReduction="20000"/>
          </a:bodyPr>
          <a:lstStyle/>
          <a:p>
            <a:r>
              <a:rPr lang="ru-RU" dirty="0"/>
              <a:t>Декларация о плате представляется ежегодно в срок </a:t>
            </a:r>
            <a:r>
              <a:rPr lang="ru-RU" u="sng" dirty="0"/>
              <a:t>не позднее 10-го марта года, следующего за отчетным периодом</a:t>
            </a:r>
            <a:r>
              <a:rPr lang="ru-RU" dirty="0"/>
              <a:t> в территориальные органы Федеральной службы по надзору в сфере природопользования по месту учета Объекта (Порядок представления декларации о плате и ее форма утверждены приказом Минприроды России от 09.01.2017 № 3 (далее – Приказ)).</a:t>
            </a:r>
          </a:p>
          <a:p>
            <a:r>
              <a:rPr lang="ru-RU" dirty="0"/>
              <a:t>Согласно Приказу декларация о плате представляется </a:t>
            </a:r>
            <a:r>
              <a:rPr lang="ru-RU" u="sng" dirty="0"/>
              <a:t>в форме электронного документа</a:t>
            </a:r>
            <a:r>
              <a:rPr lang="ru-RU" dirty="0"/>
              <a:t>, подписанного электронной подписью в соответствии с требованиями Федерального закона от 06.04.2011 № 63-ФЗ «Об электронной подписи».</a:t>
            </a:r>
          </a:p>
          <a:p>
            <a:r>
              <a:rPr lang="ru-RU" u="sng" dirty="0"/>
              <a:t>Представление декларации о плате на бумажном носителе допускается в следующих случаях</a:t>
            </a:r>
            <a:r>
              <a:rPr lang="ru-RU" dirty="0"/>
              <a:t>:</a:t>
            </a:r>
          </a:p>
          <a:p>
            <a:r>
              <a:rPr lang="ru-RU" dirty="0"/>
              <a:t>- при годовом </a:t>
            </a:r>
            <a:r>
              <a:rPr lang="ru-RU" u="sng" dirty="0"/>
              <a:t>размере платы </a:t>
            </a:r>
            <a:r>
              <a:rPr lang="ru-RU" dirty="0"/>
              <a:t>за предыдущий отчетный период равном или </a:t>
            </a:r>
            <a:r>
              <a:rPr lang="ru-RU" u="sng" dirty="0"/>
              <a:t>менее 25 тысяч </a:t>
            </a:r>
            <a:r>
              <a:rPr lang="ru-RU" dirty="0"/>
              <a:t>рублей;</a:t>
            </a:r>
          </a:p>
          <a:p>
            <a:r>
              <a:rPr lang="ru-RU" dirty="0"/>
              <a:t>- в случае </a:t>
            </a:r>
            <a:r>
              <a:rPr lang="ru-RU" u="sng" dirty="0"/>
              <a:t>отсутствия </a:t>
            </a:r>
            <a:r>
              <a:rPr lang="ru-RU" dirty="0"/>
              <a:t>у лица, обязанного вносить плату, технической возможности подключения к информационно-телекоммуникационной </a:t>
            </a:r>
            <a:r>
              <a:rPr lang="ru-RU" u="sng" dirty="0"/>
              <a:t>сети «Интернет</a:t>
            </a:r>
            <a:r>
              <a:rPr lang="ru-RU" u="sng" dirty="0" smtClean="0"/>
              <a:t>».</a:t>
            </a:r>
          </a:p>
          <a:p>
            <a:endParaRPr lang="ru-RU" dirty="0"/>
          </a:p>
          <a:p>
            <a:r>
              <a:rPr lang="ru-RU" dirty="0"/>
              <a:t>Декларация о плате, представляемая лицом, обязанным вносить плату, на бумажном носителе, прилагаемый к ней реестр документов подписываются руководителем юридического лица (или лицом, уполномоченным в соответствии с законодательством Российской Федерации на подписание декларации о плате от имени юридического лица) либо индивидуальным предпринимателем. Декларация о плате должна быть пронумерована, прошнурована и скреплена печатью (при ее наличии).</a:t>
            </a:r>
          </a:p>
          <a:p>
            <a:endParaRPr lang="ru-RU" dirty="0"/>
          </a:p>
        </p:txBody>
      </p:sp>
    </p:spTree>
    <p:extLst>
      <p:ext uri="{BB962C8B-B14F-4D97-AF65-F5344CB8AC3E}">
        <p14:creationId xmlns:p14="http://schemas.microsoft.com/office/powerpoint/2010/main" val="22311782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Способы подачи</a:t>
            </a:r>
            <a:endParaRPr lang="ru-RU" dirty="0"/>
          </a:p>
        </p:txBody>
      </p:sp>
      <p:pic>
        <p:nvPicPr>
          <p:cNvPr id="4" name="Объект 3"/>
          <p:cNvPicPr>
            <a:picLocks noGrp="1" noChangeAspect="1"/>
          </p:cNvPicPr>
          <p:nvPr>
            <p:ph idx="1"/>
          </p:nvPr>
        </p:nvPicPr>
        <p:blipFill>
          <a:blip r:embed="rId2"/>
          <a:stretch>
            <a:fillRect/>
          </a:stretch>
        </p:blipFill>
        <p:spPr>
          <a:xfrm>
            <a:off x="403568" y="1484784"/>
            <a:ext cx="8489264" cy="4753988"/>
          </a:xfrm>
          <a:prstGeom prst="rect">
            <a:avLst/>
          </a:prstGeom>
        </p:spPr>
      </p:pic>
    </p:spTree>
    <p:extLst>
      <p:ext uri="{BB962C8B-B14F-4D97-AF65-F5344CB8AC3E}">
        <p14:creationId xmlns:p14="http://schemas.microsoft.com/office/powerpoint/2010/main" val="328415309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stretch>
            <a:fillRect/>
          </a:stretch>
        </p:blipFill>
        <p:spPr>
          <a:xfrm>
            <a:off x="2195736" y="10035"/>
            <a:ext cx="4320480" cy="6161193"/>
          </a:xfrm>
          <a:prstGeom prst="rect">
            <a:avLst/>
          </a:prstGeom>
        </p:spPr>
      </p:pic>
    </p:spTree>
    <p:extLst>
      <p:ext uri="{BB962C8B-B14F-4D97-AF65-F5344CB8AC3E}">
        <p14:creationId xmlns:p14="http://schemas.microsoft.com/office/powerpoint/2010/main" val="35396576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332656"/>
            <a:ext cx="8686800" cy="838200"/>
          </a:xfrm>
        </p:spPr>
        <p:txBody>
          <a:bodyPr/>
          <a:lstStyle/>
          <a:p>
            <a:r>
              <a:rPr lang="ru-RU" dirty="0" smtClean="0"/>
              <a:t>Структура</a:t>
            </a:r>
            <a:endParaRPr lang="ru-RU" dirty="0"/>
          </a:p>
        </p:txBody>
      </p:sp>
      <p:pic>
        <p:nvPicPr>
          <p:cNvPr id="4" name="Объект 3"/>
          <p:cNvPicPr>
            <a:picLocks noGrp="1" noChangeAspect="1"/>
          </p:cNvPicPr>
          <p:nvPr>
            <p:ph idx="1"/>
          </p:nvPr>
        </p:nvPicPr>
        <p:blipFill>
          <a:blip r:embed="rId2"/>
          <a:stretch>
            <a:fillRect/>
          </a:stretch>
        </p:blipFill>
        <p:spPr>
          <a:xfrm>
            <a:off x="467544" y="1331132"/>
            <a:ext cx="8074190" cy="4525962"/>
          </a:xfrm>
          <a:prstGeom prst="rect">
            <a:avLst/>
          </a:prstGeom>
        </p:spPr>
      </p:pic>
    </p:spTree>
    <p:extLst>
      <p:ext uri="{BB962C8B-B14F-4D97-AF65-F5344CB8AC3E}">
        <p14:creationId xmlns:p14="http://schemas.microsoft.com/office/powerpoint/2010/main" val="27694525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Сроки проверки</a:t>
            </a:r>
            <a:endParaRPr lang="ru-RU" dirty="0"/>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293923"/>
            <a:ext cx="7992887" cy="4996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28349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228" y="548680"/>
            <a:ext cx="8686800" cy="720080"/>
          </a:xfrm>
        </p:spPr>
        <p:txBody>
          <a:bodyPr>
            <a:normAutofit fontScale="90000"/>
          </a:bodyPr>
          <a:lstStyle/>
          <a:p>
            <a:r>
              <a:rPr lang="ru-RU" sz="3100" dirty="0"/>
              <a:t>Отходы</a:t>
            </a:r>
            <a:r>
              <a:rPr lang="ru-RU" sz="2400" dirty="0"/>
              <a:t> </a:t>
            </a:r>
            <a:r>
              <a:rPr lang="ru-RU" sz="3100" dirty="0" smtClean="0"/>
              <a:t>производства</a:t>
            </a:r>
            <a:r>
              <a:rPr lang="ru-RU" sz="2400" dirty="0"/>
              <a:t/>
            </a:r>
            <a:br>
              <a:rPr lang="ru-RU" sz="2400" dirty="0"/>
            </a:br>
            <a:r>
              <a:rPr lang="ru-RU" sz="1800" dirty="0"/>
              <a:t/>
            </a:r>
            <a:br>
              <a:rPr lang="ru-RU" sz="1800" dirty="0"/>
            </a:br>
            <a:r>
              <a:rPr lang="ru-RU" sz="1800" dirty="0"/>
              <a:t/>
            </a:r>
            <a:br>
              <a:rPr lang="ru-RU" sz="1800" dirty="0"/>
            </a:br>
            <a:endParaRPr lang="ru-RU" dirty="0"/>
          </a:p>
        </p:txBody>
      </p:sp>
      <p:sp>
        <p:nvSpPr>
          <p:cNvPr id="3" name="Объект 2"/>
          <p:cNvSpPr>
            <a:spLocks noGrp="1"/>
          </p:cNvSpPr>
          <p:nvPr>
            <p:ph idx="1"/>
          </p:nvPr>
        </p:nvSpPr>
        <p:spPr>
          <a:xfrm>
            <a:off x="304800" y="1484784"/>
            <a:ext cx="8371656" cy="4595341"/>
          </a:xfrm>
        </p:spPr>
        <p:txBody>
          <a:bodyPr>
            <a:normAutofit fontScale="55000" lnSpcReduction="20000"/>
          </a:bodyPr>
          <a:lstStyle/>
          <a:p>
            <a:pPr marL="0" indent="0" algn="just">
              <a:buNone/>
            </a:pPr>
            <a:r>
              <a:rPr lang="ru-RU" b="1" dirty="0"/>
              <a:t>Отходы производства и потребления </a:t>
            </a:r>
            <a:r>
              <a:rPr lang="ru-RU" dirty="0"/>
              <a:t>– вещества или предметы, </a:t>
            </a:r>
            <a:r>
              <a:rPr lang="ru-RU" dirty="0" smtClean="0"/>
              <a:t>которые образованы </a:t>
            </a:r>
            <a:r>
              <a:rPr lang="ru-RU" dirty="0"/>
              <a:t>в процессе производства, выполнения работ, оказания </a:t>
            </a:r>
            <a:r>
              <a:rPr lang="ru-RU" dirty="0" smtClean="0"/>
              <a:t>услуг или </a:t>
            </a:r>
            <a:r>
              <a:rPr lang="ru-RU" dirty="0"/>
              <a:t>в процессе потребления, которые оказывают негативное </a:t>
            </a:r>
            <a:r>
              <a:rPr lang="ru-RU" dirty="0" smtClean="0"/>
              <a:t>воздействие на </a:t>
            </a:r>
            <a:r>
              <a:rPr lang="ru-RU" dirty="0"/>
              <a:t>окружающую среду</a:t>
            </a:r>
            <a:r>
              <a:rPr lang="ru-RU" dirty="0" smtClean="0"/>
              <a:t>.</a:t>
            </a:r>
          </a:p>
          <a:p>
            <a:pPr marL="0" indent="0" algn="just">
              <a:buNone/>
            </a:pPr>
            <a:endParaRPr lang="ru-RU" dirty="0"/>
          </a:p>
          <a:p>
            <a:pPr marL="0" indent="0">
              <a:buNone/>
            </a:pPr>
            <a:r>
              <a:rPr lang="ru-RU" dirty="0"/>
              <a:t>Согласно статье 4.1 Федерального закона от 24.06.1998 № 89-ФЗ «Об </a:t>
            </a:r>
            <a:r>
              <a:rPr lang="ru-RU" dirty="0" smtClean="0"/>
              <a:t>отходах производства </a:t>
            </a:r>
            <a:r>
              <a:rPr lang="ru-RU" dirty="0"/>
              <a:t>и потребления» </a:t>
            </a:r>
            <a:r>
              <a:rPr lang="ru-RU" dirty="0" smtClean="0"/>
              <a:t>отходы </a:t>
            </a:r>
            <a:r>
              <a:rPr lang="ru-RU" dirty="0"/>
              <a:t>в </a:t>
            </a:r>
            <a:r>
              <a:rPr lang="ru-RU" dirty="0" smtClean="0"/>
              <a:t>зависимости от </a:t>
            </a:r>
            <a:r>
              <a:rPr lang="ru-RU" dirty="0"/>
              <a:t>степени негативного воздействия на окружающую среду </a:t>
            </a:r>
            <a:r>
              <a:rPr lang="ru-RU" dirty="0" smtClean="0"/>
              <a:t>подразделяются в </a:t>
            </a:r>
            <a:r>
              <a:rPr lang="ru-RU" dirty="0"/>
              <a:t>соответствии с критериями, утвержденными Приказом Минприроды России</a:t>
            </a:r>
          </a:p>
          <a:p>
            <a:pPr marL="0" indent="0">
              <a:buNone/>
            </a:pPr>
            <a:r>
              <a:rPr lang="ru-RU" dirty="0"/>
              <a:t>от 04.12.2014 № 536, на 5 классов опасности</a:t>
            </a:r>
            <a:r>
              <a:rPr lang="ru-RU" dirty="0" smtClean="0"/>
              <a:t>:</a:t>
            </a:r>
          </a:p>
          <a:p>
            <a:pPr marL="0" indent="0">
              <a:buNone/>
            </a:pPr>
            <a:endParaRPr lang="ru-RU" dirty="0"/>
          </a:p>
          <a:p>
            <a:pPr marL="0" indent="0">
              <a:buNone/>
            </a:pPr>
            <a:r>
              <a:rPr lang="ru-RU" dirty="0"/>
              <a:t>I класс – чрезвычайно опасные отходы;</a:t>
            </a:r>
          </a:p>
          <a:p>
            <a:pPr marL="0" indent="0">
              <a:buNone/>
            </a:pPr>
            <a:r>
              <a:rPr lang="ru-RU" dirty="0"/>
              <a:t>II класс – </a:t>
            </a:r>
            <a:r>
              <a:rPr lang="ru-RU" dirty="0" err="1"/>
              <a:t>высокоопасные</a:t>
            </a:r>
            <a:r>
              <a:rPr lang="ru-RU" dirty="0"/>
              <a:t> отходы;</a:t>
            </a:r>
          </a:p>
          <a:p>
            <a:pPr marL="0" indent="0">
              <a:buNone/>
            </a:pPr>
            <a:r>
              <a:rPr lang="ru-RU" dirty="0"/>
              <a:t>III класс – умеренно опасные отходы;</a:t>
            </a:r>
          </a:p>
          <a:p>
            <a:pPr marL="0" indent="0">
              <a:buNone/>
            </a:pPr>
            <a:r>
              <a:rPr lang="ru-RU" dirty="0"/>
              <a:t>IV класс – малоопасные отходы;</a:t>
            </a:r>
          </a:p>
          <a:p>
            <a:pPr marL="0" indent="0">
              <a:buNone/>
            </a:pPr>
            <a:r>
              <a:rPr lang="ru-RU" dirty="0"/>
              <a:t>V класс – практически неопасные </a:t>
            </a:r>
            <a:r>
              <a:rPr lang="ru-RU" dirty="0" smtClean="0"/>
              <a:t>отходы.</a:t>
            </a:r>
          </a:p>
        </p:txBody>
      </p:sp>
    </p:spTree>
    <p:extLst>
      <p:ext uri="{BB962C8B-B14F-4D97-AF65-F5344CB8AC3E}">
        <p14:creationId xmlns:p14="http://schemas.microsoft.com/office/powerpoint/2010/main" val="34976345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a:xfrm>
            <a:off x="269794" y="188640"/>
            <a:ext cx="8686800" cy="841248"/>
          </a:xfrm>
        </p:spPr>
        <p:txBody>
          <a:bodyPr/>
          <a:lstStyle/>
          <a:p>
            <a:r>
              <a:rPr lang="ru-RU" dirty="0"/>
              <a:t>Паспортизация отходов</a:t>
            </a:r>
          </a:p>
        </p:txBody>
      </p:sp>
      <p:sp>
        <p:nvSpPr>
          <p:cNvPr id="5" name="Объект 4"/>
          <p:cNvSpPr>
            <a:spLocks noGrp="1"/>
          </p:cNvSpPr>
          <p:nvPr>
            <p:ph sz="half" idx="1"/>
          </p:nvPr>
        </p:nvSpPr>
        <p:spPr>
          <a:xfrm>
            <a:off x="304800" y="1196752"/>
            <a:ext cx="4191000" cy="5127848"/>
          </a:xfrm>
        </p:spPr>
        <p:txBody>
          <a:bodyPr>
            <a:normAutofit fontScale="70000" lnSpcReduction="20000"/>
          </a:bodyPr>
          <a:lstStyle/>
          <a:p>
            <a:r>
              <a:rPr lang="ru-RU" dirty="0"/>
              <a:t>По требованию части 1, части 3 статьи 14 ФЗ № 89-ФЗ юридические </a:t>
            </a:r>
            <a:r>
              <a:rPr lang="ru-RU" dirty="0" smtClean="0"/>
              <a:t>лица, в </a:t>
            </a:r>
            <a:r>
              <a:rPr lang="ru-RU" dirty="0"/>
              <a:t>процессе деятельности которых образуются отходы, обязаны </a:t>
            </a:r>
            <a:r>
              <a:rPr lang="ru-RU" dirty="0" smtClean="0"/>
              <a:t>осуществить отнесение </a:t>
            </a:r>
            <a:r>
              <a:rPr lang="ru-RU" dirty="0"/>
              <a:t>соответствующих отходов к конкретному классу </a:t>
            </a:r>
            <a:r>
              <a:rPr lang="ru-RU" dirty="0" smtClean="0"/>
              <a:t>опасности для </a:t>
            </a:r>
            <a:r>
              <a:rPr lang="ru-RU" dirty="0"/>
              <a:t>подтверждения такого отнесения в </a:t>
            </a:r>
            <a:r>
              <a:rPr lang="ru-RU" u="sng" dirty="0"/>
              <a:t>порядке, установленном </a:t>
            </a:r>
            <a:r>
              <a:rPr lang="ru-RU" u="sng" dirty="0" smtClean="0"/>
              <a:t>Постановлением Правительства </a:t>
            </a:r>
            <a:r>
              <a:rPr lang="ru-RU" u="sng" dirty="0"/>
              <a:t>РФ от 05.12.2014 № 541. </a:t>
            </a:r>
            <a:endParaRPr lang="ru-RU" u="sng" dirty="0" smtClean="0"/>
          </a:p>
          <a:p>
            <a:r>
              <a:rPr lang="ru-RU" dirty="0" smtClean="0"/>
              <a:t>Подтверждение </a:t>
            </a:r>
            <a:r>
              <a:rPr lang="ru-RU" dirty="0"/>
              <a:t>отнесения к </a:t>
            </a:r>
            <a:r>
              <a:rPr lang="ru-RU" dirty="0" smtClean="0"/>
              <a:t>конкретному классу </a:t>
            </a:r>
            <a:r>
              <a:rPr lang="ru-RU" dirty="0"/>
              <a:t>опасности отходов, включенных в федеральный </a:t>
            </a:r>
            <a:r>
              <a:rPr lang="ru-RU" dirty="0" smtClean="0"/>
              <a:t>классификационный каталог </a:t>
            </a:r>
            <a:r>
              <a:rPr lang="ru-RU" dirty="0"/>
              <a:t>отходов, не требуется</a:t>
            </a:r>
          </a:p>
          <a:p>
            <a:endParaRPr lang="ru-RU" dirty="0"/>
          </a:p>
        </p:txBody>
      </p:sp>
      <p:pic>
        <p:nvPicPr>
          <p:cNvPr id="7" name="Объект 6"/>
          <p:cNvPicPr>
            <a:picLocks noGrp="1" noChangeAspect="1"/>
          </p:cNvPicPr>
          <p:nvPr>
            <p:ph sz="half" idx="2"/>
          </p:nvPr>
        </p:nvPicPr>
        <p:blipFill>
          <a:blip r:embed="rId2"/>
          <a:stretch>
            <a:fillRect/>
          </a:stretch>
        </p:blipFill>
        <p:spPr>
          <a:xfrm>
            <a:off x="5292080" y="1196752"/>
            <a:ext cx="3432571" cy="5032992"/>
          </a:xfrm>
          <a:prstGeom prst="rect">
            <a:avLst/>
          </a:prstGeom>
        </p:spPr>
      </p:pic>
    </p:spTree>
    <p:extLst>
      <p:ext uri="{BB962C8B-B14F-4D97-AF65-F5344CB8AC3E}">
        <p14:creationId xmlns:p14="http://schemas.microsoft.com/office/powerpoint/2010/main" val="31123541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5853" y="260648"/>
            <a:ext cx="8686800" cy="838200"/>
          </a:xfrm>
        </p:spPr>
        <p:txBody>
          <a:bodyPr>
            <a:normAutofit/>
          </a:bodyPr>
          <a:lstStyle/>
          <a:p>
            <a:r>
              <a:rPr lang="ru-RU" sz="2200" dirty="0"/>
              <a:t> Материалы отнесения </a:t>
            </a:r>
            <a:r>
              <a:rPr lang="ru-RU" sz="2200" dirty="0" smtClean="0"/>
              <a:t>отходов к </a:t>
            </a:r>
            <a:r>
              <a:rPr lang="ru-RU" sz="2200" dirty="0"/>
              <a:t>конкретному классу опасности</a:t>
            </a:r>
            <a:endParaRPr lang="ru-RU" dirty="0"/>
          </a:p>
        </p:txBody>
      </p:sp>
      <p:sp>
        <p:nvSpPr>
          <p:cNvPr id="3" name="Объект 2"/>
          <p:cNvSpPr>
            <a:spLocks noGrp="1"/>
          </p:cNvSpPr>
          <p:nvPr>
            <p:ph idx="1"/>
          </p:nvPr>
        </p:nvSpPr>
        <p:spPr/>
        <p:txBody>
          <a:bodyPr>
            <a:noAutofit/>
          </a:bodyPr>
          <a:lstStyle/>
          <a:p>
            <a:pPr marL="0" indent="0">
              <a:buNone/>
            </a:pPr>
            <a:r>
              <a:rPr lang="ru-RU" sz="1600" dirty="0"/>
              <a:t>Материалы отнесения отходов </a:t>
            </a:r>
            <a:r>
              <a:rPr lang="ru-RU" sz="1600" dirty="0" smtClean="0"/>
              <a:t>I </a:t>
            </a:r>
            <a:r>
              <a:rPr lang="ru-RU" sz="1600" dirty="0"/>
              <a:t>- IV классов опасности к конкретному классу опасности, направляемые в территориальный орган </a:t>
            </a:r>
            <a:r>
              <a:rPr lang="ru-RU" sz="1600" dirty="0" err="1"/>
              <a:t>Росприроднадзора</a:t>
            </a:r>
            <a:r>
              <a:rPr lang="ru-RU" sz="1600" dirty="0"/>
              <a:t>, </a:t>
            </a:r>
            <a:r>
              <a:rPr lang="ru-RU" sz="1600" dirty="0" smtClean="0"/>
              <a:t>содержат</a:t>
            </a:r>
          </a:p>
          <a:p>
            <a:r>
              <a:rPr lang="ru-RU" sz="1600" dirty="0" smtClean="0"/>
              <a:t>сведения </a:t>
            </a:r>
            <a:r>
              <a:rPr lang="ru-RU" sz="1600" dirty="0"/>
              <a:t>о происхождении отходов по исходному сырью и по принадлежности к определенному производству, технологическому процессу; </a:t>
            </a:r>
            <a:endParaRPr lang="ru-RU" sz="1600" dirty="0" smtClean="0"/>
          </a:p>
          <a:p>
            <a:r>
              <a:rPr lang="ru-RU" sz="1600" dirty="0" smtClean="0"/>
              <a:t>документы</a:t>
            </a:r>
            <a:r>
              <a:rPr lang="ru-RU" sz="1600" dirty="0"/>
              <a:t>, подтверждающие химический и (или) компонентный состав вида отходов; </a:t>
            </a:r>
            <a:endParaRPr lang="ru-RU" sz="1600" dirty="0" smtClean="0"/>
          </a:p>
          <a:p>
            <a:r>
              <a:rPr lang="ru-RU" sz="1600" dirty="0" smtClean="0"/>
              <a:t>копия </a:t>
            </a:r>
            <a:r>
              <a:rPr lang="ru-RU" sz="1600" dirty="0"/>
              <a:t>акта отбора проб отхода, проведенной аккредитованной испытательной лабораторией (центром).</a:t>
            </a:r>
          </a:p>
          <a:p>
            <a:endParaRPr lang="ru-RU" sz="1600" dirty="0"/>
          </a:p>
          <a:p>
            <a:endParaRPr lang="ru-RU" sz="1600" dirty="0"/>
          </a:p>
          <a:p>
            <a:r>
              <a:rPr lang="ru-RU" sz="1600" dirty="0"/>
              <a:t>Результатом выполнения работ на данном этапе является уведомление территориального органа </a:t>
            </a:r>
            <a:r>
              <a:rPr lang="ru-RU" sz="1600" dirty="0" err="1"/>
              <a:t>Росприроднадзора</a:t>
            </a:r>
            <a:r>
              <a:rPr lang="ru-RU" sz="1600" dirty="0"/>
              <a:t> о соответствии данного вида отходов аналогичному виду отходов или уведомление о включении данного вида отходов в ФККО и БДО с указанием присвоенного наименования вида отходов и кода по ФККО.</a:t>
            </a:r>
          </a:p>
        </p:txBody>
      </p:sp>
    </p:spTree>
    <p:extLst>
      <p:ext uri="{BB962C8B-B14F-4D97-AF65-F5344CB8AC3E}">
        <p14:creationId xmlns:p14="http://schemas.microsoft.com/office/powerpoint/2010/main" val="11122776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1979712" y="116632"/>
            <a:ext cx="5007829" cy="6480720"/>
          </a:xfrm>
          <a:prstGeom prst="rect">
            <a:avLst/>
          </a:prstGeom>
        </p:spPr>
      </p:pic>
    </p:spTree>
    <p:extLst>
      <p:ext uri="{BB962C8B-B14F-4D97-AF65-F5344CB8AC3E}">
        <p14:creationId xmlns:p14="http://schemas.microsoft.com/office/powerpoint/2010/main" val="10776756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Отходы как объект права собственности. </a:t>
            </a:r>
          </a:p>
        </p:txBody>
      </p:sp>
      <p:sp>
        <p:nvSpPr>
          <p:cNvPr id="6" name="Объект 5"/>
          <p:cNvSpPr>
            <a:spLocks noGrp="1"/>
          </p:cNvSpPr>
          <p:nvPr>
            <p:ph idx="1"/>
          </p:nvPr>
        </p:nvSpPr>
        <p:spPr/>
        <p:txBody>
          <a:bodyPr>
            <a:normAutofit/>
          </a:bodyPr>
          <a:lstStyle/>
          <a:p>
            <a:r>
              <a:rPr lang="ru-RU" sz="1200" dirty="0"/>
              <a:t>Право собственности на отходы устанавливается ст. 4 Федерального закона от 24.06.1998 № 89-ФЗ «Об отходах производства и потребления» (в ред. от 31.12.2017), состоящей из одного предложения: «Право собственности на отходы определяется в соответствии с гражданским законодательством</a:t>
            </a:r>
            <a:r>
              <a:rPr lang="ru-RU" sz="1200" dirty="0" smtClean="0"/>
              <a:t>».</a:t>
            </a:r>
          </a:p>
          <a:p>
            <a:endParaRPr lang="ru-RU" sz="1200" dirty="0" smtClean="0"/>
          </a:p>
          <a:p>
            <a:r>
              <a:rPr lang="ru-RU" sz="1200" dirty="0"/>
              <a:t>Извлечение из ГК </a:t>
            </a:r>
            <a:r>
              <a:rPr lang="ru-RU" sz="1200" dirty="0" smtClean="0"/>
              <a:t>РФ</a:t>
            </a:r>
            <a:endParaRPr lang="ru-RU" sz="1200" dirty="0"/>
          </a:p>
          <a:p>
            <a:r>
              <a:rPr lang="ru-RU" sz="1200" dirty="0"/>
              <a:t>Статья 209. Содержание права </a:t>
            </a:r>
            <a:r>
              <a:rPr lang="ru-RU" sz="1200" dirty="0" smtClean="0"/>
              <a:t>собственности</a:t>
            </a:r>
            <a:endParaRPr lang="ru-RU" sz="1200" dirty="0"/>
          </a:p>
          <a:p>
            <a:r>
              <a:rPr lang="ru-RU" sz="1200" dirty="0"/>
              <a:t>1. Собственнику принадлежат права владения, пользования и распоряжения своим имуществом</a:t>
            </a:r>
            <a:r>
              <a:rPr lang="ru-RU" sz="1200" dirty="0" smtClean="0"/>
              <a:t>.</a:t>
            </a:r>
            <a:endParaRPr lang="ru-RU" sz="1200" dirty="0"/>
          </a:p>
          <a:p>
            <a:r>
              <a:rPr lang="ru-RU" sz="1200" dirty="0"/>
              <a:t>2. Собственник вправе по своему усмотрению совершать в отношении принадлежащего ему имущества любые действия, не противоречащие закону и иным правовым актам и не нарушающие права и охраняемые законом интересы других лиц, в том числе отчуждать свое имущество в собственность другим лицам, передавать им, оставаясь собственником, права владения, пользования и распоряжения имуществом, отдавать имущество в залог и обременять его другими способами, распоряжаться им иным образом</a:t>
            </a:r>
            <a:r>
              <a:rPr lang="ru-RU" sz="1200" dirty="0" smtClean="0"/>
              <a:t>.</a:t>
            </a:r>
            <a:endParaRPr lang="ru-RU" sz="1200" dirty="0"/>
          </a:p>
          <a:p>
            <a:r>
              <a:rPr lang="ru-RU" sz="1200" dirty="0" smtClean="0"/>
              <a:t>[….]</a:t>
            </a:r>
            <a:endParaRPr lang="ru-RU" sz="1200" dirty="0"/>
          </a:p>
          <a:p>
            <a:r>
              <a:rPr lang="ru-RU" sz="1200" dirty="0"/>
              <a:t>4. Собственник может передать свое имущество в доверительное управление другому лицу (доверительному управляющему). Передача имущества в доверительное управление не влечет перехода права собственности к доверительному управляющему, который обязан осуществлять управление имуществом в интересах собственника или указанного им третьего лица.</a:t>
            </a:r>
          </a:p>
          <a:p>
            <a:endParaRPr lang="ru-RU" sz="1200" dirty="0"/>
          </a:p>
          <a:p>
            <a:r>
              <a:rPr lang="ru-RU" sz="1200" dirty="0"/>
              <a:t>Статья 210. Бремя содержания </a:t>
            </a:r>
            <a:r>
              <a:rPr lang="ru-RU" sz="1200" dirty="0" smtClean="0"/>
              <a:t>имущества</a:t>
            </a:r>
            <a:endParaRPr lang="ru-RU" sz="1200" dirty="0"/>
          </a:p>
          <a:p>
            <a:r>
              <a:rPr lang="ru-RU" sz="1200" dirty="0"/>
              <a:t>Собственник несет бремя содержания принадлежащего ему имущества, если иное не предусмотрено законом или договором.</a:t>
            </a:r>
          </a:p>
        </p:txBody>
      </p:sp>
    </p:spTree>
    <p:extLst>
      <p:ext uri="{BB962C8B-B14F-4D97-AF65-F5344CB8AC3E}">
        <p14:creationId xmlns:p14="http://schemas.microsoft.com/office/powerpoint/2010/main" val="14245368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Переход права собственности</a:t>
            </a:r>
            <a:endParaRPr lang="ru-RU" dirty="0"/>
          </a:p>
        </p:txBody>
      </p:sp>
      <p:sp>
        <p:nvSpPr>
          <p:cNvPr id="3" name="Объект 2"/>
          <p:cNvSpPr>
            <a:spLocks noGrp="1"/>
          </p:cNvSpPr>
          <p:nvPr>
            <p:ph idx="1"/>
          </p:nvPr>
        </p:nvSpPr>
        <p:spPr/>
        <p:txBody>
          <a:bodyPr>
            <a:normAutofit fontScale="32500" lnSpcReduction="20000"/>
          </a:bodyPr>
          <a:lstStyle/>
          <a:p>
            <a:r>
              <a:rPr lang="ru-RU" dirty="0"/>
              <a:t>Статья 218. Основания приобретения права собственности</a:t>
            </a:r>
          </a:p>
          <a:p>
            <a:endParaRPr lang="ru-RU" dirty="0"/>
          </a:p>
          <a:p>
            <a:r>
              <a:rPr lang="ru-RU" dirty="0"/>
              <a:t>1. Право собственности на новую вещь, изготовленную или созданную лицом для себя с соблюдением закона и иных правовых актов, приобретается этим лицом.</a:t>
            </a:r>
          </a:p>
          <a:p>
            <a:endParaRPr lang="ru-RU" dirty="0"/>
          </a:p>
          <a:p>
            <a:r>
              <a:rPr lang="ru-RU" dirty="0"/>
              <a:t>Право собственности на плоды, продукцию, доходы, полученные в результате использования имущества, приобретается по основаниям, предусмотренным статьей 136 настоящего Кодекса.</a:t>
            </a:r>
          </a:p>
          <a:p>
            <a:endParaRPr lang="ru-RU" dirty="0"/>
          </a:p>
          <a:p>
            <a:r>
              <a:rPr lang="ru-RU" dirty="0"/>
              <a:t>2. </a:t>
            </a:r>
            <a:r>
              <a:rPr lang="ru-RU" b="1" dirty="0"/>
              <a:t>Право собственности на имущество, которое имеет собственника, может быть приобретено другим лицом на основании договора купли-продажи/мены, дарения или иной сделки об отчуждении этого имущества.</a:t>
            </a:r>
          </a:p>
          <a:p>
            <a:endParaRPr lang="ru-RU" dirty="0"/>
          </a:p>
          <a:p>
            <a:r>
              <a:rPr lang="ru-RU" dirty="0"/>
              <a:t>3. В случаях и в порядке, предусмотренных настоящим Кодексом, лицо может приобрести право собственности на имущество, не имеющее собственника, на имущество, собственник которого неизвестен, либо на имущество, от которого собственник отказался или на которое он утратил право собственности по иным основаниям, предусмотренным законом.</a:t>
            </a:r>
          </a:p>
          <a:p>
            <a:endParaRPr lang="ru-RU" dirty="0"/>
          </a:p>
          <a:p>
            <a:r>
              <a:rPr lang="ru-RU" dirty="0"/>
              <a:t> Статья 220. Переработка</a:t>
            </a:r>
          </a:p>
          <a:p>
            <a:endParaRPr lang="ru-RU" dirty="0"/>
          </a:p>
          <a:p>
            <a:r>
              <a:rPr lang="ru-RU" dirty="0"/>
              <a:t>1. Если иное не предусмотрено договором, право собственности на новую движимую вещь, изготовленную лицом путем переработки не принадлежащих ему материалов, приобретается собственником материалов.</a:t>
            </a:r>
          </a:p>
          <a:p>
            <a:endParaRPr lang="ru-RU" dirty="0"/>
          </a:p>
          <a:p>
            <a:r>
              <a:rPr lang="ru-RU" dirty="0"/>
              <a:t>Однако если стоимость переработки существенно превышает стоимость материалов, право собственности на новую вещь приобретает лицо, которое, действуя добросовестно, осуществило переработку для себя.</a:t>
            </a:r>
          </a:p>
          <a:p>
            <a:endParaRPr lang="ru-RU" dirty="0"/>
          </a:p>
          <a:p>
            <a:r>
              <a:rPr lang="ru-RU" dirty="0"/>
              <a:t>2. Если иное не предусмотрено договором, собственник материалов, приобретший право собственности на изготовленную из них вещь, обязан возместить стоимость переработки осуществившему ее лицу, а в случае приобретения права собственности на новую вещь этим лицом последнее обязано возместить собственнику материалов их стоимость.</a:t>
            </a:r>
          </a:p>
          <a:p>
            <a:endParaRPr lang="ru-RU" dirty="0"/>
          </a:p>
          <a:p>
            <a:r>
              <a:rPr lang="ru-RU" dirty="0"/>
              <a:t>3. Собственник материалов, утративший их в результате недобросовестных действий лица, осуществившего переработку, вправе требовать передачи новой вещи в его собственность и возмещения причиненных ему убытков.</a:t>
            </a:r>
          </a:p>
        </p:txBody>
      </p:sp>
    </p:spTree>
    <p:extLst>
      <p:ext uri="{BB962C8B-B14F-4D97-AF65-F5344CB8AC3E}">
        <p14:creationId xmlns:p14="http://schemas.microsoft.com/office/powerpoint/2010/main" val="22699283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Нормирование в области обращения с отходами производства и потребления. </a:t>
            </a:r>
          </a:p>
        </p:txBody>
      </p:sp>
      <p:sp>
        <p:nvSpPr>
          <p:cNvPr id="3" name="Объект 2"/>
          <p:cNvSpPr>
            <a:spLocks noGrp="1"/>
          </p:cNvSpPr>
          <p:nvPr>
            <p:ph idx="1"/>
          </p:nvPr>
        </p:nvSpPr>
        <p:spPr/>
        <p:txBody>
          <a:bodyPr>
            <a:normAutofit fontScale="62500" lnSpcReduction="20000"/>
          </a:bodyPr>
          <a:lstStyle/>
          <a:p>
            <a:r>
              <a:rPr lang="ru-RU" dirty="0" smtClean="0"/>
              <a:t>Порядок </a:t>
            </a:r>
            <a:r>
              <a:rPr lang="ru-RU" dirty="0"/>
              <a:t>нормирования в области обращение с отходами определен в статье </a:t>
            </a:r>
            <a:r>
              <a:rPr lang="ru-RU" u="sng" dirty="0"/>
              <a:t>18 Федерального закона от 24.06.1998 № 89-ФЗ «Об отходах производства и потребления</a:t>
            </a:r>
            <a:r>
              <a:rPr lang="ru-RU" u="sng" dirty="0" smtClean="0"/>
              <a:t>».</a:t>
            </a:r>
            <a:endParaRPr lang="ru-RU" u="sng" dirty="0"/>
          </a:p>
          <a:p>
            <a:endParaRPr lang="ru-RU" dirty="0"/>
          </a:p>
          <a:p>
            <a:r>
              <a:rPr lang="ru-RU" dirty="0"/>
              <a:t>В целях обеспечения охраны окружающей среды и здоровья человека, уменьшения количества отходов применительно к </a:t>
            </a:r>
            <a:r>
              <a:rPr lang="ru-RU" u="sng" dirty="0"/>
              <a:t>юридическим лицам и индивидуальным предпринимателям</a:t>
            </a:r>
            <a:r>
              <a:rPr lang="ru-RU" dirty="0"/>
              <a:t>, в результате хозяйственной и (или) иной деятельности которых образуются отходы, </a:t>
            </a:r>
            <a:r>
              <a:rPr lang="ru-RU" u="sng" dirty="0"/>
              <a:t>устанавливаются нормативы образования отходов и лимиты на их размещение</a:t>
            </a:r>
            <a:r>
              <a:rPr lang="ru-RU" u="sng" dirty="0" smtClean="0"/>
              <a:t>.</a:t>
            </a:r>
          </a:p>
          <a:p>
            <a:endParaRPr lang="ru-RU" dirty="0"/>
          </a:p>
          <a:p>
            <a:r>
              <a:rPr lang="ru-RU" dirty="0"/>
              <a:t>Нормативы образования отходов и лимиты на их размещение разрабатываются юридическими лицами или индивидуальными предпринимателями, осуществляющими хозяйственную и (или) иную деятельность на объектах I и II категорий, определяемых в соответствии с законодательством в области охраны окружающей среды.</a:t>
            </a:r>
          </a:p>
        </p:txBody>
      </p:sp>
    </p:spTree>
    <p:extLst>
      <p:ext uri="{BB962C8B-B14F-4D97-AF65-F5344CB8AC3E}">
        <p14:creationId xmlns:p14="http://schemas.microsoft.com/office/powerpoint/2010/main" val="24973469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4800" y="404664"/>
            <a:ext cx="8686800" cy="5675461"/>
          </a:xfrm>
        </p:spPr>
        <p:txBody>
          <a:bodyPr>
            <a:noAutofit/>
          </a:bodyPr>
          <a:lstStyle/>
          <a:p>
            <a:r>
              <a:rPr lang="ru-RU" sz="1600" dirty="0"/>
              <a:t>С 1 января 2019 г. вступили в силу изменения системы нормирования в области охраны окружающей среды, внесенные Федеральным законом от 21 июля 2014 г. № 219-ФЗ «О внесении изменений в Федеральный закон «Об охране окружающей среды» и отдельные законодательные акты Российской Федерации</a:t>
            </a:r>
            <a:r>
              <a:rPr lang="ru-RU" sz="1600" dirty="0" smtClean="0"/>
              <a:t>».</a:t>
            </a:r>
            <a:endParaRPr lang="ru-RU" sz="1600" dirty="0"/>
          </a:p>
          <a:p>
            <a:r>
              <a:rPr lang="ru-RU" sz="1600" dirty="0"/>
              <a:t>Согласно нормам Закона № 219-ФЗ предусмотрен переход на следующую систему</a:t>
            </a:r>
            <a:r>
              <a:rPr lang="ru-RU" sz="1600" dirty="0" smtClean="0"/>
              <a:t>:</a:t>
            </a:r>
            <a:endParaRPr lang="ru-RU" sz="1600" dirty="0"/>
          </a:p>
          <a:p>
            <a:r>
              <a:rPr lang="ru-RU" sz="1600" dirty="0"/>
              <a:t>На объектах </a:t>
            </a:r>
            <a:r>
              <a:rPr lang="ru-RU" sz="1600" u="sng" dirty="0"/>
              <a:t>III категории </a:t>
            </a:r>
            <a:r>
              <a:rPr lang="ru-RU" sz="1600" dirty="0"/>
              <a:t>нормативы образования отходов и лимиты на их размещение – устанавливаются на основании </a:t>
            </a:r>
            <a:r>
              <a:rPr lang="ru-RU" sz="1600" u="sng" dirty="0"/>
              <a:t>отчетности об образовании, использовании, обезвреживании, о размещении отходов</a:t>
            </a:r>
            <a:r>
              <a:rPr lang="ru-RU" sz="1600" dirty="0"/>
              <a:t>, представляемые в территориальные органы </a:t>
            </a:r>
            <a:r>
              <a:rPr lang="ru-RU" sz="1600" dirty="0" err="1"/>
              <a:t>Росприроднадзора</a:t>
            </a:r>
            <a:r>
              <a:rPr lang="ru-RU" sz="1600" dirty="0"/>
              <a:t> или уполномоченный </a:t>
            </a:r>
            <a:r>
              <a:rPr lang="ru-RU" sz="1600" dirty="0" smtClean="0"/>
              <a:t>государственный орган </a:t>
            </a:r>
            <a:r>
              <a:rPr lang="ru-RU" sz="1600" dirty="0"/>
              <a:t>субъекта РФ в уведомительном порядке</a:t>
            </a:r>
            <a:r>
              <a:rPr lang="ru-RU" sz="1600" dirty="0" smtClean="0"/>
              <a:t>. Срок подачи до 15 января года, следующего за отчетным периодом.</a:t>
            </a:r>
            <a:endParaRPr lang="ru-RU" sz="1600" dirty="0"/>
          </a:p>
          <a:p>
            <a:endParaRPr lang="ru-RU" sz="1600" dirty="0"/>
          </a:p>
          <a:p>
            <a:r>
              <a:rPr lang="ru-RU" sz="1600" dirty="0"/>
              <a:t>Юридические лица и индивидуальные предприниматели, осуществляющие деятельность исключительно на объектах </a:t>
            </a:r>
            <a:r>
              <a:rPr lang="ru-RU" sz="1600" u="sng" dirty="0"/>
              <a:t>IV категории </a:t>
            </a:r>
            <a:r>
              <a:rPr lang="ru-RU" sz="1600" dirty="0"/>
              <a:t>освобождены от</a:t>
            </a:r>
            <a:r>
              <a:rPr lang="ru-RU" sz="1600" dirty="0" smtClean="0"/>
              <a:t>:</a:t>
            </a:r>
            <a:endParaRPr lang="ru-RU" sz="1600" dirty="0"/>
          </a:p>
          <a:p>
            <a:r>
              <a:rPr lang="ru-RU" sz="1600" dirty="0"/>
              <a:t>- разработки нормативов выбросов и сбросов вредных загрязняющих веществ, нормативов образования отходов и лимитов на их размещение</a:t>
            </a:r>
            <a:r>
              <a:rPr lang="ru-RU" sz="1600" dirty="0" smtClean="0"/>
              <a:t>;</a:t>
            </a:r>
            <a:endParaRPr lang="ru-RU" sz="1600" dirty="0"/>
          </a:p>
          <a:p>
            <a:r>
              <a:rPr lang="ru-RU" sz="1600" dirty="0"/>
              <a:t>- предоставления отчетности о массах или объемах осуществления выбросов и сбросов, отчетности об образовании, использовании, обезвреживании, размещении отходов (за исключением статистической отчетности</a:t>
            </a:r>
            <a:r>
              <a:rPr lang="ru-RU" sz="1600" dirty="0" smtClean="0"/>
              <a:t>);</a:t>
            </a:r>
            <a:endParaRPr lang="ru-RU" sz="1600" dirty="0"/>
          </a:p>
          <a:p>
            <a:r>
              <a:rPr lang="ru-RU" sz="1600" dirty="0"/>
              <a:t>- разработки программы производственного экологического контроля</a:t>
            </a:r>
            <a:r>
              <a:rPr lang="ru-RU" sz="1600" dirty="0" smtClean="0"/>
              <a:t>;</a:t>
            </a:r>
            <a:endParaRPr lang="ru-RU" sz="1600" dirty="0"/>
          </a:p>
          <a:p>
            <a:r>
              <a:rPr lang="ru-RU" sz="1600" dirty="0" smtClean="0"/>
              <a:t>- внесения </a:t>
            </a:r>
            <a:r>
              <a:rPr lang="ru-RU" sz="1600" dirty="0"/>
              <a:t>платы за негативное воздействие на окружающую </a:t>
            </a:r>
            <a:r>
              <a:rPr lang="ru-RU" sz="1600" dirty="0" smtClean="0"/>
              <a:t>среду</a:t>
            </a:r>
            <a:r>
              <a:rPr lang="ru-RU" sz="1600" dirty="0"/>
              <a:t>.</a:t>
            </a:r>
          </a:p>
        </p:txBody>
      </p:sp>
    </p:spTree>
    <p:extLst>
      <p:ext uri="{BB962C8B-B14F-4D97-AF65-F5344CB8AC3E}">
        <p14:creationId xmlns:p14="http://schemas.microsoft.com/office/powerpoint/2010/main" val="31188474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2523964" y="457200"/>
            <a:ext cx="4248472" cy="6120680"/>
          </a:xfrm>
          <a:prstGeom prst="rect">
            <a:avLst/>
          </a:prstGeom>
        </p:spPr>
      </p:pic>
    </p:spTree>
    <p:extLst>
      <p:ext uri="{BB962C8B-B14F-4D97-AF65-F5344CB8AC3E}">
        <p14:creationId xmlns:p14="http://schemas.microsoft.com/office/powerpoint/2010/main" val="7590386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Учет и отчетность в области обращения с отходами</a:t>
            </a:r>
          </a:p>
        </p:txBody>
      </p:sp>
      <p:sp>
        <p:nvSpPr>
          <p:cNvPr id="3" name="Объект 2"/>
          <p:cNvSpPr>
            <a:spLocks noGrp="1"/>
          </p:cNvSpPr>
          <p:nvPr>
            <p:ph idx="1"/>
          </p:nvPr>
        </p:nvSpPr>
        <p:spPr/>
        <p:txBody>
          <a:bodyPr>
            <a:normAutofit fontScale="40000" lnSpcReduction="20000"/>
          </a:bodyPr>
          <a:lstStyle/>
          <a:p>
            <a:r>
              <a:rPr lang="ru-RU" dirty="0" smtClean="0"/>
              <a:t>Индивидуальные </a:t>
            </a:r>
            <a:r>
              <a:rPr lang="ru-RU" dirty="0"/>
              <a:t>предприниматели и юридические лица, чья деятельность связана с обращением с отходами, обязаны (в соответствии со статьей 19 Федерального закона «Об отходах производства и потребления» от 24.06.1998г. 89-ФЗ) вести учет отходов. Учету подлежат образовавшиеся, использованные, обезвреженные, переданные другим лицам или полученные от других лиц, а также размещенные </a:t>
            </a:r>
            <a:r>
              <a:rPr lang="ru-RU" dirty="0" smtClean="0"/>
              <a:t>отходы.</a:t>
            </a:r>
          </a:p>
          <a:p>
            <a:r>
              <a:rPr lang="ru-RU" dirty="0"/>
              <a:t>Порядок учета в области обращения с отходами устанавливается федеральными органами исполнительной власти в области обращения с отходами; порядок статистического учета в области обращения с отходами - федеральными органами исполнительной власти в области статистического учета.</a:t>
            </a:r>
          </a:p>
          <a:p>
            <a:endParaRPr lang="ru-RU" dirty="0"/>
          </a:p>
          <a:p>
            <a:r>
              <a:rPr lang="ru-RU" dirty="0"/>
              <a:t>Индивидуальные предприниматели и юридические лица, чья деятельность связана с образованием отходов, должны предоставить отчетность в порядке и в сроки, установленные федеральным органом исполнительной власти в области статистического учета по согласованию с федеральными органами исполнительной власти в области обращения с отходами.</a:t>
            </a:r>
          </a:p>
          <a:p>
            <a:endParaRPr lang="ru-RU" dirty="0"/>
          </a:p>
          <a:p>
            <a:r>
              <a:rPr lang="ru-RU" dirty="0"/>
              <a:t>Предприятия, осуществляющие деятельность в области обращения с отходами, обязаны обеспечить хранение материалов учета в течение времени, определенного федеральными органами исполнительной власти в области обращения с отходами.</a:t>
            </a:r>
          </a:p>
          <a:p>
            <a:endParaRPr lang="ru-RU" dirty="0"/>
          </a:p>
          <a:p>
            <a:r>
              <a:rPr lang="ru-RU" dirty="0"/>
              <a:t>Порядок учета (в соответствии с </a:t>
            </a:r>
            <a:r>
              <a:rPr lang="ru-RU" b="1" dirty="0"/>
              <a:t>Приказом МПР от 01.09.2011г. № 721 «Об утверждении порядка учета в области обращения с отходами»)</a:t>
            </a:r>
            <a:r>
              <a:rPr lang="ru-RU" dirty="0"/>
              <a:t> устанавливает требования к ведению ИП и юридическими лицами учета отходов (в электронном или </a:t>
            </a:r>
            <a:r>
              <a:rPr lang="ru-RU" dirty="0" smtClean="0"/>
              <a:t>письменном </a:t>
            </a:r>
            <a:r>
              <a:rPr lang="ru-RU" dirty="0"/>
              <a:t>виде по установленным формам, </a:t>
            </a:r>
            <a:r>
              <a:rPr lang="ru-RU" b="1" dirty="0"/>
              <a:t>в виде журнала учета отходов</a:t>
            </a:r>
            <a:r>
              <a:rPr lang="ru-RU" dirty="0"/>
              <a:t>).</a:t>
            </a:r>
          </a:p>
        </p:txBody>
      </p:sp>
    </p:spTree>
    <p:extLst>
      <p:ext uri="{BB962C8B-B14F-4D97-AF65-F5344CB8AC3E}">
        <p14:creationId xmlns:p14="http://schemas.microsoft.com/office/powerpoint/2010/main" val="3722558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Предмет проверки</a:t>
            </a:r>
            <a:endParaRPr lang="ru-RU" dirty="0"/>
          </a:p>
        </p:txBody>
      </p:sp>
      <p:sp>
        <p:nvSpPr>
          <p:cNvPr id="3" name="Объект 2"/>
          <p:cNvSpPr>
            <a:spLocks noGrp="1"/>
          </p:cNvSpPr>
          <p:nvPr>
            <p:ph idx="1"/>
          </p:nvPr>
        </p:nvSpPr>
        <p:spPr/>
        <p:txBody>
          <a:bodyPr>
            <a:normAutofit fontScale="62500" lnSpcReduction="20000"/>
          </a:bodyPr>
          <a:lstStyle/>
          <a:p>
            <a:pPr marL="0" indent="0">
              <a:buNone/>
            </a:pPr>
            <a:r>
              <a:rPr lang="ru-RU" dirty="0"/>
              <a:t>К предмету внеплановой проверки относятся:</a:t>
            </a:r>
          </a:p>
          <a:p>
            <a:r>
              <a:rPr lang="ru-RU" u="sng" dirty="0" smtClean="0"/>
              <a:t>контроль </a:t>
            </a:r>
            <a:r>
              <a:rPr lang="ru-RU" u="sng" dirty="0"/>
              <a:t>за исполнением предписаний </a:t>
            </a:r>
            <a:r>
              <a:rPr lang="ru-RU" dirty="0"/>
              <a:t>об устранении нарушений, выявленных в результате планового мероприятия по государственному экологическому контролю;</a:t>
            </a:r>
          </a:p>
          <a:p>
            <a:r>
              <a:rPr lang="ru-RU" dirty="0" smtClean="0"/>
              <a:t>получение </a:t>
            </a:r>
            <a:r>
              <a:rPr lang="ru-RU" dirty="0"/>
              <a:t>информации от юридических лиц, индивидуальных предпринимателей, органов государственной власти </a:t>
            </a:r>
            <a:r>
              <a:rPr lang="ru-RU" u="sng" dirty="0"/>
              <a:t>о возникновении аварийных ситуаций, об изменениях или нарушениях технологических процессов</a:t>
            </a:r>
            <a:r>
              <a:rPr lang="ru-RU" dirty="0"/>
              <a:t>, а также выходе из строя сооружений, оборудования, которые могут непосредственно причинить вред окружающей среде;</a:t>
            </a:r>
          </a:p>
          <a:p>
            <a:r>
              <a:rPr lang="ru-RU" dirty="0" smtClean="0"/>
              <a:t>возникновение </a:t>
            </a:r>
            <a:r>
              <a:rPr lang="ru-RU" u="sng" dirty="0"/>
              <a:t>угрозы загрязнения </a:t>
            </a:r>
            <a:r>
              <a:rPr lang="ru-RU" dirty="0"/>
              <a:t>окружающей среды;</a:t>
            </a:r>
          </a:p>
          <a:p>
            <a:r>
              <a:rPr lang="ru-RU" dirty="0" smtClean="0"/>
              <a:t>обращения </a:t>
            </a:r>
            <a:r>
              <a:rPr lang="ru-RU" dirty="0"/>
              <a:t>граждан, юридических лиц и индивидуальных предпринимателей </a:t>
            </a:r>
            <a:r>
              <a:rPr lang="ru-RU" u="sng" dirty="0"/>
              <a:t>с жалобами</a:t>
            </a:r>
            <a:r>
              <a:rPr lang="ru-RU" dirty="0"/>
              <a:t> на нарушения их прав и законных интересов действиями (бездействием) иных юридических лиц и (или) индивидуальных предпринимателей, связанные с невыполнением ими обязательных требований, а также получения иной информации, подтверждаемой документами и иными доказательствами, свидетельствующими о наличии признаков таких нарушений.</a:t>
            </a:r>
          </a:p>
          <a:p>
            <a:endParaRPr lang="ru-RU" dirty="0"/>
          </a:p>
        </p:txBody>
      </p:sp>
    </p:spTree>
    <p:extLst>
      <p:ext uri="{BB962C8B-B14F-4D97-AF65-F5344CB8AC3E}">
        <p14:creationId xmlns:p14="http://schemas.microsoft.com/office/powerpoint/2010/main" val="311611960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205252" y="692696"/>
            <a:ext cx="8786348" cy="5723139"/>
          </a:xfrm>
          <a:prstGeom prst="rect">
            <a:avLst/>
          </a:prstGeom>
        </p:spPr>
      </p:pic>
    </p:spTree>
    <p:extLst>
      <p:ext uri="{BB962C8B-B14F-4D97-AF65-F5344CB8AC3E}">
        <p14:creationId xmlns:p14="http://schemas.microsoft.com/office/powerpoint/2010/main" val="7416110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 name="Объект 4"/>
          <p:cNvPicPr>
            <a:picLocks noGrp="1" noChangeAspect="1"/>
          </p:cNvPicPr>
          <p:nvPr>
            <p:ph idx="1"/>
          </p:nvPr>
        </p:nvPicPr>
        <p:blipFill>
          <a:blip r:embed="rId2"/>
          <a:stretch>
            <a:fillRect/>
          </a:stretch>
        </p:blipFill>
        <p:spPr>
          <a:xfrm>
            <a:off x="248630" y="692696"/>
            <a:ext cx="8737526" cy="5904656"/>
          </a:xfrm>
          <a:prstGeom prst="rect">
            <a:avLst/>
          </a:prstGeom>
        </p:spPr>
      </p:pic>
    </p:spTree>
    <p:extLst>
      <p:ext uri="{BB962C8B-B14F-4D97-AF65-F5344CB8AC3E}">
        <p14:creationId xmlns:p14="http://schemas.microsoft.com/office/powerpoint/2010/main" val="12848940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Отчет 2-тп (отходы)</a:t>
            </a:r>
            <a:endParaRPr lang="ru-RU" dirty="0"/>
          </a:p>
        </p:txBody>
      </p:sp>
      <p:sp>
        <p:nvSpPr>
          <p:cNvPr id="3" name="Объект 2"/>
          <p:cNvSpPr>
            <a:spLocks noGrp="1"/>
          </p:cNvSpPr>
          <p:nvPr>
            <p:ph idx="1"/>
          </p:nvPr>
        </p:nvSpPr>
        <p:spPr/>
        <p:txBody>
          <a:bodyPr>
            <a:normAutofit fontScale="62500" lnSpcReduction="20000"/>
          </a:bodyPr>
          <a:lstStyle/>
          <a:p>
            <a:r>
              <a:rPr lang="ru-RU" dirty="0" smtClean="0"/>
              <a:t>Форму </a:t>
            </a:r>
            <a:r>
              <a:rPr lang="ru-RU" dirty="0"/>
              <a:t>федерального статистического наблюдения 2-ТП (отходы) «Сведения об образовании, использовании, транспортировании и размещении отходов производства и потребления» предоставляют в </a:t>
            </a:r>
            <a:r>
              <a:rPr lang="ru-RU" dirty="0" err="1"/>
              <a:t>Росприроднадзор</a:t>
            </a:r>
            <a:r>
              <a:rPr lang="ru-RU" dirty="0"/>
              <a:t> </a:t>
            </a:r>
            <a:r>
              <a:rPr lang="ru-RU" u="sng" dirty="0"/>
              <a:t>ВСЕ юридические лица</a:t>
            </a:r>
            <a:r>
              <a:rPr lang="ru-RU" dirty="0"/>
              <a:t>, индивидуальные предприниматели, осуществляющие деятельность по обращению с отходами производства и потребления, вне зависимости от объема годового образования отходов.</a:t>
            </a:r>
          </a:p>
          <a:p>
            <a:endParaRPr lang="ru-RU" dirty="0"/>
          </a:p>
          <a:p>
            <a:r>
              <a:rPr lang="ru-RU" u="sng" dirty="0"/>
              <a:t>Отсутствие юридического лица или индивидуального предпринимателя в перечне отчитывающихся по форме 2-ТП (отходы) организаций  не освобождает данного </a:t>
            </a:r>
            <a:r>
              <a:rPr lang="ru-RU" u="sng" dirty="0" err="1"/>
              <a:t>природопользователя</a:t>
            </a:r>
            <a:r>
              <a:rPr lang="ru-RU" u="sng" dirty="0"/>
              <a:t> от предоставления отчетности по форме № 2-ТП (отходы</a:t>
            </a:r>
            <a:r>
              <a:rPr lang="ru-RU" u="sng" dirty="0" smtClean="0"/>
              <a:t>). </a:t>
            </a:r>
          </a:p>
          <a:p>
            <a:r>
              <a:rPr lang="ru-RU" dirty="0" smtClean="0"/>
              <a:t>Статистическая </a:t>
            </a:r>
            <a:r>
              <a:rPr lang="ru-RU" dirty="0"/>
              <a:t>отчётность 2-ТП (отходы) предоставляется всеми </a:t>
            </a:r>
            <a:r>
              <a:rPr lang="ru-RU" dirty="0" err="1"/>
              <a:t>природопользователями</a:t>
            </a:r>
            <a:r>
              <a:rPr lang="ru-RU" dirty="0"/>
              <a:t> (независимо от принадлежности к объектам федерального </a:t>
            </a:r>
            <a:r>
              <a:rPr lang="ru-RU" dirty="0" smtClean="0"/>
              <a:t>или </a:t>
            </a:r>
            <a:r>
              <a:rPr lang="ru-RU" dirty="0"/>
              <a:t>регионального экологического надзора) </a:t>
            </a:r>
            <a:r>
              <a:rPr lang="ru-RU" dirty="0" smtClean="0"/>
              <a:t>.</a:t>
            </a:r>
          </a:p>
          <a:p>
            <a:r>
              <a:rPr lang="ru-RU" b="1" dirty="0"/>
              <a:t>Срок представления отчетности:  01 февраля</a:t>
            </a:r>
            <a:r>
              <a:rPr lang="ru-RU" b="1" dirty="0" smtClean="0"/>
              <a:t>.</a:t>
            </a:r>
          </a:p>
          <a:p>
            <a:endParaRPr lang="ru-RU" dirty="0"/>
          </a:p>
        </p:txBody>
      </p:sp>
    </p:spTree>
    <p:extLst>
      <p:ext uri="{BB962C8B-B14F-4D97-AF65-F5344CB8AC3E}">
        <p14:creationId xmlns:p14="http://schemas.microsoft.com/office/powerpoint/2010/main" val="52291454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stretch>
            <a:fillRect/>
          </a:stretch>
        </p:blipFill>
        <p:spPr>
          <a:xfrm>
            <a:off x="222762" y="764704"/>
            <a:ext cx="8733106" cy="5544616"/>
          </a:xfrm>
          <a:prstGeom prst="rect">
            <a:avLst/>
          </a:prstGeom>
        </p:spPr>
      </p:pic>
    </p:spTree>
    <p:extLst>
      <p:ext uri="{BB962C8B-B14F-4D97-AF65-F5344CB8AC3E}">
        <p14:creationId xmlns:p14="http://schemas.microsoft.com/office/powerpoint/2010/main" val="547968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sz="quarter" idx="2"/>
          </p:nvPr>
        </p:nvSpPr>
        <p:spPr>
          <a:xfrm>
            <a:off x="251520" y="692696"/>
            <a:ext cx="4320480" cy="5184575"/>
          </a:xfrm>
        </p:spPr>
        <p:txBody>
          <a:bodyPr>
            <a:normAutofit fontScale="77500" lnSpcReduction="20000"/>
          </a:bodyPr>
          <a:lstStyle/>
          <a:p>
            <a:r>
              <a:rPr lang="ru-RU" dirty="0"/>
              <a:t>В табличной части отчета отражаются все действия с отходами. Требуется подробное описание, куда и в каком количестве они отправляются и как хранятся. В отчете отражайте отходы I-V классов опасности и радиоактивные. Названия, коды и класс опасности прописывайте по Федеральному классификационному каталогу отходов, где последняя цифра кода обозначает класс опасности.</a:t>
            </a:r>
          </a:p>
          <a:p>
            <a:endParaRPr lang="ru-RU" dirty="0"/>
          </a:p>
          <a:p>
            <a:r>
              <a:rPr lang="ru-RU" dirty="0"/>
              <a:t>Рассмотрим в таблице пояснения к заполнению каждой графы</a:t>
            </a:r>
            <a:r>
              <a:rPr lang="ru-RU" dirty="0" smtClean="0"/>
              <a:t>:</a:t>
            </a:r>
          </a:p>
          <a:p>
            <a:r>
              <a:rPr lang="ru-RU" dirty="0"/>
              <a:t>Все данные указываются в тоннах. Цифры округляются по-разному, в зависимости от класса опасности: по I-III классам — до 3 знаков после запятой, для IV-V — до 1 знака.</a:t>
            </a:r>
          </a:p>
          <a:p>
            <a:endParaRPr lang="ru-RU" dirty="0"/>
          </a:p>
        </p:txBody>
      </p:sp>
      <p:pic>
        <p:nvPicPr>
          <p:cNvPr id="7" name="Объект 6"/>
          <p:cNvPicPr>
            <a:picLocks noGrp="1" noChangeAspect="1"/>
          </p:cNvPicPr>
          <p:nvPr>
            <p:ph sz="quarter" idx="4"/>
          </p:nvPr>
        </p:nvPicPr>
        <p:blipFill>
          <a:blip r:embed="rId2"/>
          <a:stretch>
            <a:fillRect/>
          </a:stretch>
        </p:blipFill>
        <p:spPr>
          <a:xfrm>
            <a:off x="4860032" y="332656"/>
            <a:ext cx="3495902" cy="5717463"/>
          </a:xfrm>
          <a:prstGeom prst="rect">
            <a:avLst/>
          </a:prstGeom>
        </p:spPr>
      </p:pic>
    </p:spTree>
    <p:extLst>
      <p:ext uri="{BB962C8B-B14F-4D97-AF65-F5344CB8AC3E}">
        <p14:creationId xmlns:p14="http://schemas.microsoft.com/office/powerpoint/2010/main" val="353557361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184412" y="1052736"/>
            <a:ext cx="8831251" cy="5255874"/>
          </a:xfrm>
          <a:prstGeom prst="rect">
            <a:avLst/>
          </a:prstGeom>
        </p:spPr>
      </p:pic>
    </p:spTree>
    <p:extLst>
      <p:ext uri="{BB962C8B-B14F-4D97-AF65-F5344CB8AC3E}">
        <p14:creationId xmlns:p14="http://schemas.microsoft.com/office/powerpoint/2010/main" val="327096831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1996" y="1052736"/>
            <a:ext cx="9056072" cy="4992541"/>
          </a:xfrm>
          <a:prstGeom prst="rect">
            <a:avLst/>
          </a:prstGeom>
        </p:spPr>
      </p:pic>
    </p:spTree>
    <p:extLst>
      <p:ext uri="{BB962C8B-B14F-4D97-AF65-F5344CB8AC3E}">
        <p14:creationId xmlns:p14="http://schemas.microsoft.com/office/powerpoint/2010/main" val="1330742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188640"/>
            <a:ext cx="8686800" cy="838200"/>
          </a:xfrm>
        </p:spPr>
        <p:txBody>
          <a:bodyPr/>
          <a:lstStyle/>
          <a:p>
            <a:r>
              <a:rPr lang="ru-RU" dirty="0"/>
              <a:t>Экологический </a:t>
            </a:r>
            <a:r>
              <a:rPr lang="ru-RU" dirty="0" smtClean="0"/>
              <a:t>сбор</a:t>
            </a:r>
            <a:endParaRPr lang="ru-RU" dirty="0"/>
          </a:p>
        </p:txBody>
      </p:sp>
      <p:sp>
        <p:nvSpPr>
          <p:cNvPr id="3" name="Объект 2"/>
          <p:cNvSpPr>
            <a:spLocks noGrp="1"/>
          </p:cNvSpPr>
          <p:nvPr>
            <p:ph idx="1"/>
          </p:nvPr>
        </p:nvSpPr>
        <p:spPr>
          <a:xfrm>
            <a:off x="304800" y="1026840"/>
            <a:ext cx="8686800" cy="5642520"/>
          </a:xfrm>
        </p:spPr>
        <p:txBody>
          <a:bodyPr>
            <a:normAutofit fontScale="25000" lnSpcReduction="20000"/>
          </a:bodyPr>
          <a:lstStyle/>
          <a:p>
            <a:r>
              <a:rPr lang="ru-RU" sz="4800" dirty="0"/>
              <a:t>Под экологическим сбором подразумевается </a:t>
            </a:r>
            <a:r>
              <a:rPr lang="ru-RU" sz="4800" u="sng" dirty="0"/>
              <a:t>плата за невыполнение норм утилизации отходов</a:t>
            </a:r>
            <a:r>
              <a:rPr lang="ru-RU" sz="4800" dirty="0"/>
              <a:t>, образовавшихся после использования производимых или импортируемых компанией товаров и упаковки. </a:t>
            </a:r>
            <a:endParaRPr lang="ru-RU" sz="4800" dirty="0" smtClean="0"/>
          </a:p>
          <a:p>
            <a:endParaRPr lang="ru-RU" sz="4800" dirty="0" smtClean="0"/>
          </a:p>
          <a:p>
            <a:r>
              <a:rPr lang="ru-RU" sz="4800" dirty="0" smtClean="0"/>
              <a:t>Основной </a:t>
            </a:r>
            <a:r>
              <a:rPr lang="ru-RU" sz="4800" dirty="0"/>
              <a:t>целью нововведений является в первую очередь стимулирование </a:t>
            </a:r>
            <a:r>
              <a:rPr lang="ru-RU" sz="4800" u="sng" dirty="0"/>
              <a:t>уменьшения количества размещаемых отходов,</a:t>
            </a:r>
            <a:r>
              <a:rPr lang="ru-RU" sz="4800" dirty="0"/>
              <a:t> а во вторую — </a:t>
            </a:r>
            <a:r>
              <a:rPr lang="ru-RU" sz="4800" u="sng" dirty="0"/>
              <a:t>экономии природных ресурсов за счет производства из отходов новых товаров</a:t>
            </a:r>
            <a:r>
              <a:rPr lang="ru-RU" sz="4800" dirty="0"/>
              <a:t>, например, упаковка из вторсырья.</a:t>
            </a:r>
          </a:p>
          <a:p>
            <a:endParaRPr lang="ru-RU" sz="4800" dirty="0"/>
          </a:p>
          <a:p>
            <a:r>
              <a:rPr lang="ru-RU" sz="4800" dirty="0"/>
              <a:t>У хозяйствующих субъектов есть выбор либо самостоятельно утилизировать товары после утраты ими потребительских свойств, либо платить за это экологический сбор. Точнее имеется три варианта:</a:t>
            </a:r>
          </a:p>
          <a:p>
            <a:endParaRPr lang="ru-RU" sz="4800" dirty="0"/>
          </a:p>
          <a:p>
            <a:r>
              <a:rPr lang="ru-RU" sz="4800" dirty="0"/>
              <a:t>самостоятельная утилизация (требуется наличие соответствующих лицензий);</a:t>
            </a:r>
          </a:p>
          <a:p>
            <a:r>
              <a:rPr lang="ru-RU" sz="4800" dirty="0"/>
              <a:t>заключение договоров на утилизацию;</a:t>
            </a:r>
          </a:p>
          <a:p>
            <a:r>
              <a:rPr lang="ru-RU" sz="4800" dirty="0"/>
              <a:t>ежегодная оплата экологического сбора</a:t>
            </a:r>
            <a:r>
              <a:rPr lang="ru-RU" sz="4800" dirty="0" smtClean="0"/>
              <a:t>.</a:t>
            </a:r>
          </a:p>
          <a:p>
            <a:endParaRPr lang="ru-RU" sz="4800" dirty="0"/>
          </a:p>
          <a:p>
            <a:r>
              <a:rPr lang="ru-RU" sz="4800" dirty="0"/>
              <a:t>Исходя из сегодняшних реалий, у производителей и импортеров в 2017 и в ближайшие годы остается только один вариант – платить экологический сбор. Это будет продолжать то тех пор, пока не будет развита соответствующая инфраструктура по сбору и утилизации товаров, потерявших потребительские свойства, и упаковки.</a:t>
            </a:r>
            <a:endParaRPr lang="ru-RU" sz="4800" dirty="0" smtClean="0"/>
          </a:p>
          <a:p>
            <a:endParaRPr lang="ru-RU" sz="4800" dirty="0"/>
          </a:p>
          <a:p>
            <a:r>
              <a:rPr lang="ru-RU" sz="5600" b="1" dirty="0" smtClean="0"/>
              <a:t>Перечень </a:t>
            </a:r>
            <a:r>
              <a:rPr lang="ru-RU" sz="5600" b="1" dirty="0"/>
              <a:t>товаров и </a:t>
            </a:r>
            <a:r>
              <a:rPr lang="ru-RU" sz="5600" b="1" dirty="0" smtClean="0"/>
              <a:t>упаковки опубликован </a:t>
            </a:r>
            <a:r>
              <a:rPr lang="ru-RU" sz="5600" b="1" dirty="0"/>
              <a:t>в распоряжении Правительства РФ от 28 декабря 2017 года N 2970-р</a:t>
            </a:r>
            <a:endParaRPr lang="ru-RU" sz="5600" b="1" dirty="0" smtClean="0"/>
          </a:p>
          <a:p>
            <a:endParaRPr lang="ru-RU" sz="4800" dirty="0" smtClean="0"/>
          </a:p>
          <a:p>
            <a:r>
              <a:rPr lang="ru-RU" sz="4800" dirty="0"/>
              <a:t>Список данных товаров (включая упаковку), подлежащих утилизации после утраты ими потребительских свойств, установлен с учетом возможных экономических последствий. Кроме того, учтены степень и объем негативного воздействия на окружающую среду, связанные с утратой товарами их потребительских свойств. </a:t>
            </a:r>
            <a:r>
              <a:rPr lang="ru-RU" sz="4800" u="sng" dirty="0"/>
              <a:t>После введения экологического сбора должно сократиться общее количество захороненных отходов. Правительством также определены и ставки сбора по каждой из групп подлежащих утилизации товаров</a:t>
            </a:r>
            <a:r>
              <a:rPr lang="ru-RU" sz="4800" dirty="0"/>
              <a:t>.</a:t>
            </a:r>
          </a:p>
          <a:p>
            <a:endParaRPr lang="ru-RU" sz="4800" dirty="0"/>
          </a:p>
          <a:p>
            <a:r>
              <a:rPr lang="ru-RU" sz="4800" dirty="0"/>
              <a:t>Обязанности контроля за корректностью расчета и своевременностью уплаты экологического сбора возложены на </a:t>
            </a:r>
            <a:r>
              <a:rPr lang="ru-RU" sz="4800" dirty="0" err="1"/>
              <a:t>Росприроднадзор</a:t>
            </a:r>
            <a:r>
              <a:rPr lang="ru-RU" sz="4800" dirty="0"/>
              <a:t>.</a:t>
            </a:r>
            <a:endParaRPr lang="ru-RU" sz="4800" dirty="0" smtClean="0"/>
          </a:p>
          <a:p>
            <a:endParaRPr lang="ru-RU" dirty="0"/>
          </a:p>
        </p:txBody>
      </p:sp>
    </p:spTree>
    <p:extLst>
      <p:ext uri="{BB962C8B-B14F-4D97-AF65-F5344CB8AC3E}">
        <p14:creationId xmlns:p14="http://schemas.microsoft.com/office/powerpoint/2010/main" val="211218337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467544" y="95250"/>
            <a:ext cx="2664296" cy="6305550"/>
          </a:xfrm>
          <a:prstGeom prst="rect">
            <a:avLst/>
          </a:prstGeom>
        </p:spPr>
      </p:pic>
      <p:pic>
        <p:nvPicPr>
          <p:cNvPr id="5" name="Рисунок 4"/>
          <p:cNvPicPr>
            <a:picLocks noChangeAspect="1"/>
          </p:cNvPicPr>
          <p:nvPr/>
        </p:nvPicPr>
        <p:blipFill>
          <a:blip r:embed="rId3"/>
          <a:stretch>
            <a:fillRect/>
          </a:stretch>
        </p:blipFill>
        <p:spPr>
          <a:xfrm>
            <a:off x="4355976" y="95250"/>
            <a:ext cx="4260527" cy="6214070"/>
          </a:xfrm>
          <a:prstGeom prst="rect">
            <a:avLst/>
          </a:prstGeom>
        </p:spPr>
      </p:pic>
    </p:spTree>
    <p:extLst>
      <p:ext uri="{BB962C8B-B14F-4D97-AF65-F5344CB8AC3E}">
        <p14:creationId xmlns:p14="http://schemas.microsoft.com/office/powerpoint/2010/main" val="43987347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70000" lnSpcReduction="20000"/>
          </a:bodyPr>
          <a:lstStyle/>
          <a:p>
            <a:r>
              <a:rPr lang="ru-RU" dirty="0"/>
              <a:t>Выполнить норму по утилизации организация может самостоятельно или же это могут сделать для нее по договору другие организации. Если компания утилизировала часть товаров и/или упаковки, но не смогла выполнить требуемый правительством процент утилизации, то </a:t>
            </a:r>
            <a:r>
              <a:rPr lang="ru-RU" u="sng" dirty="0"/>
              <a:t>к уплате подлежит только невыполненная часть норматива утилизации</a:t>
            </a:r>
            <a:r>
              <a:rPr lang="ru-RU" dirty="0"/>
              <a:t>. В таком случае, из необходимого процента вычитается фактически выполненный.</a:t>
            </a:r>
          </a:p>
          <a:p>
            <a:endParaRPr lang="ru-RU" dirty="0"/>
          </a:p>
          <a:p>
            <a:r>
              <a:rPr lang="ru-RU" dirty="0"/>
              <a:t>Если норматив по утилизации выполняется организацией полностью, то она освобождается от оплаты экологического сбора. </a:t>
            </a:r>
            <a:r>
              <a:rPr lang="ru-RU" u="sng" dirty="0"/>
              <a:t>Однако, в данном случае, компании придётся подтвердить факт утилизации своих отходов с помощью  отчетных документов</a:t>
            </a:r>
            <a:r>
              <a:rPr lang="ru-RU" dirty="0"/>
              <a:t>.</a:t>
            </a:r>
          </a:p>
        </p:txBody>
      </p:sp>
    </p:spTree>
    <p:extLst>
      <p:ext uri="{BB962C8B-B14F-4D97-AF65-F5344CB8AC3E}">
        <p14:creationId xmlns:p14="http://schemas.microsoft.com/office/powerpoint/2010/main" val="820504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315616"/>
          </a:xfrm>
        </p:spPr>
        <p:txBody>
          <a:bodyPr>
            <a:noAutofit/>
          </a:bodyPr>
          <a:lstStyle/>
          <a:p>
            <a:r>
              <a:rPr lang="ru-RU" sz="2400" dirty="0"/>
              <a:t>Государственные инспекторы в области охраны окружающей среды при исполнении своих должностных обязанностей в пределах своих полномочий имеют право в установленном порядке:</a:t>
            </a:r>
            <a:br>
              <a:rPr lang="ru-RU" sz="2400" dirty="0"/>
            </a:br>
            <a:endParaRPr lang="ru-RU" sz="2400" dirty="0"/>
          </a:p>
        </p:txBody>
      </p:sp>
      <p:sp>
        <p:nvSpPr>
          <p:cNvPr id="3" name="Объект 2"/>
          <p:cNvSpPr>
            <a:spLocks noGrp="1"/>
          </p:cNvSpPr>
          <p:nvPr>
            <p:ph idx="1"/>
          </p:nvPr>
        </p:nvSpPr>
        <p:spPr>
          <a:xfrm>
            <a:off x="304800" y="1916832"/>
            <a:ext cx="8686800" cy="4680520"/>
          </a:xfrm>
        </p:spPr>
        <p:txBody>
          <a:bodyPr>
            <a:normAutofit fontScale="55000" lnSpcReduction="20000"/>
          </a:bodyPr>
          <a:lstStyle/>
          <a:p>
            <a:r>
              <a:rPr lang="ru-RU" dirty="0" smtClean="0"/>
              <a:t>проверять </a:t>
            </a:r>
            <a:r>
              <a:rPr lang="ru-RU" dirty="0"/>
              <a:t>соблюдение нормативов, государственных стандартов и иных нормативных документов в области охраны окружающей среды, </a:t>
            </a:r>
            <a:r>
              <a:rPr lang="ru-RU" u="sng" dirty="0"/>
              <a:t>работу очистных сооружений </a:t>
            </a:r>
            <a:r>
              <a:rPr lang="ru-RU" dirty="0"/>
              <a:t>и других обезвреживающих устройств, </a:t>
            </a:r>
            <a:r>
              <a:rPr lang="ru-RU" u="sng" dirty="0"/>
              <a:t>средств контроля</a:t>
            </a:r>
            <a:r>
              <a:rPr lang="ru-RU" dirty="0"/>
              <a:t>, а также </a:t>
            </a:r>
            <a:r>
              <a:rPr lang="ru-RU" u="sng" dirty="0"/>
              <a:t>выполнение планов и мероприятий </a:t>
            </a:r>
            <a:r>
              <a:rPr lang="ru-RU" dirty="0"/>
              <a:t>по охране окружающей среды;</a:t>
            </a:r>
          </a:p>
          <a:p>
            <a:r>
              <a:rPr lang="ru-RU" dirty="0" smtClean="0"/>
              <a:t>проверять </a:t>
            </a:r>
            <a:r>
              <a:rPr lang="ru-RU" dirty="0"/>
              <a:t>соблюдение требований, норм и правил в области охраны окружающей среды </a:t>
            </a:r>
            <a:r>
              <a:rPr lang="ru-RU" u="sng" dirty="0"/>
              <a:t>при размещении, строительстве, вводе в эксплуатацию</a:t>
            </a:r>
            <a:r>
              <a:rPr lang="ru-RU" dirty="0"/>
              <a:t>, эксплуатации и выводе из эксплуатации производственных и других объектов;</a:t>
            </a:r>
          </a:p>
          <a:p>
            <a:r>
              <a:rPr lang="ru-RU" dirty="0" smtClean="0"/>
              <a:t>проверять </a:t>
            </a:r>
            <a:r>
              <a:rPr lang="ru-RU" dirty="0"/>
              <a:t>выполнение требований, указанных в заключении </a:t>
            </a:r>
            <a:r>
              <a:rPr lang="ru-RU" u="sng" dirty="0"/>
              <a:t>государственной экологической экспертизы,</a:t>
            </a:r>
            <a:r>
              <a:rPr lang="ru-RU" dirty="0"/>
              <a:t> и вносить предложения о ее проведении;</a:t>
            </a:r>
          </a:p>
          <a:p>
            <a:r>
              <a:rPr lang="ru-RU" dirty="0" smtClean="0"/>
              <a:t>предъявлять </a:t>
            </a:r>
            <a:r>
              <a:rPr lang="ru-RU" dirty="0"/>
              <a:t>требования и </a:t>
            </a:r>
            <a:r>
              <a:rPr lang="ru-RU" u="sng" dirty="0"/>
              <a:t>выдавать предписания</a:t>
            </a:r>
            <a:r>
              <a:rPr lang="ru-RU" dirty="0"/>
              <a:t> юридическим и физическим лицам об устранении нарушения законодательства в области охраны окружающей среды и нарушений природоохранных требований, выявленных при осуществлении государственного экологического контроля;</a:t>
            </a:r>
          </a:p>
          <a:p>
            <a:r>
              <a:rPr lang="ru-RU" u="sng" dirty="0" smtClean="0"/>
              <a:t>приостанавливать </a:t>
            </a:r>
            <a:r>
              <a:rPr lang="ru-RU" u="sng" dirty="0"/>
              <a:t>хозяйственную </a:t>
            </a:r>
            <a:r>
              <a:rPr lang="ru-RU" dirty="0"/>
              <a:t>и иную деятельность юридических и физических лиц при нарушении ими законодательства в области охраны окружающей среды;</a:t>
            </a:r>
          </a:p>
          <a:p>
            <a:r>
              <a:rPr lang="ru-RU" u="sng" dirty="0" smtClean="0"/>
              <a:t>привлекать </a:t>
            </a:r>
            <a:r>
              <a:rPr lang="ru-RU" u="sng" dirty="0"/>
              <a:t>к административной ответственности лиц</a:t>
            </a:r>
            <a:r>
              <a:rPr lang="ru-RU" dirty="0"/>
              <a:t>, допустивших нарушение законодательства в области охраны окружающей среды;</a:t>
            </a:r>
          </a:p>
          <a:p>
            <a:r>
              <a:rPr lang="ru-RU" dirty="0" smtClean="0"/>
              <a:t>осуществлять </a:t>
            </a:r>
            <a:r>
              <a:rPr lang="ru-RU" dirty="0"/>
              <a:t>и</a:t>
            </a:r>
            <a:r>
              <a:rPr lang="ru-RU" u="sng" dirty="0"/>
              <a:t>ные </a:t>
            </a:r>
            <a:r>
              <a:rPr lang="ru-RU" dirty="0"/>
              <a:t>определенные законодательством полномочия.</a:t>
            </a:r>
          </a:p>
          <a:p>
            <a:endParaRPr lang="ru-RU" dirty="0"/>
          </a:p>
        </p:txBody>
      </p:sp>
    </p:spTree>
    <p:extLst>
      <p:ext uri="{BB962C8B-B14F-4D97-AF65-F5344CB8AC3E}">
        <p14:creationId xmlns:p14="http://schemas.microsoft.com/office/powerpoint/2010/main" val="152599931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Календарь предоставления отчетности</a:t>
            </a:r>
            <a:br>
              <a:rPr lang="ru-RU" dirty="0"/>
            </a:br>
            <a:endParaRPr lang="ru-RU" dirty="0"/>
          </a:p>
        </p:txBody>
      </p:sp>
      <p:sp>
        <p:nvSpPr>
          <p:cNvPr id="3" name="Объект 2"/>
          <p:cNvSpPr>
            <a:spLocks noGrp="1"/>
          </p:cNvSpPr>
          <p:nvPr>
            <p:ph idx="1"/>
          </p:nvPr>
        </p:nvSpPr>
        <p:spPr/>
        <p:txBody>
          <a:bodyPr>
            <a:normAutofit fontScale="70000" lnSpcReduction="20000"/>
          </a:bodyPr>
          <a:lstStyle/>
          <a:p>
            <a:r>
              <a:rPr lang="ru-RU" dirty="0" smtClean="0"/>
              <a:t>01 </a:t>
            </a:r>
            <a:r>
              <a:rPr lang="ru-RU" dirty="0"/>
              <a:t>апреля. Декларация о количестве выпущенных в обращение на территории Российской Федерации за предыдущий год готовых товаров, в том числе </a:t>
            </a:r>
            <a:r>
              <a:rPr lang="ru-RU" dirty="0" smtClean="0"/>
              <a:t>упаковки.  </a:t>
            </a:r>
            <a:endParaRPr lang="ru-RU" dirty="0"/>
          </a:p>
          <a:p>
            <a:endParaRPr lang="ru-RU" dirty="0"/>
          </a:p>
          <a:p>
            <a:r>
              <a:rPr lang="ru-RU" dirty="0"/>
              <a:t>01 апреля. Отчетность о выполнении нормативов утилизации отходов от использования товаров, подлежащих утилизации после утраты ими потребительских </a:t>
            </a:r>
            <a:r>
              <a:rPr lang="ru-RU" dirty="0" smtClean="0"/>
              <a:t>свойств.  </a:t>
            </a:r>
            <a:endParaRPr lang="ru-RU" dirty="0"/>
          </a:p>
          <a:p>
            <a:endParaRPr lang="ru-RU" dirty="0"/>
          </a:p>
          <a:p>
            <a:r>
              <a:rPr lang="ru-RU" dirty="0"/>
              <a:t>15 апреля. Уплата экологического </a:t>
            </a:r>
            <a:r>
              <a:rPr lang="ru-RU" dirty="0" smtClean="0"/>
              <a:t>сбора.</a:t>
            </a:r>
            <a:endParaRPr lang="ru-RU" dirty="0"/>
          </a:p>
          <a:p>
            <a:endParaRPr lang="ru-RU" dirty="0"/>
          </a:p>
          <a:p>
            <a:r>
              <a:rPr lang="ru-RU" dirty="0"/>
              <a:t>15 апреля. Расчет суммы </a:t>
            </a:r>
            <a:r>
              <a:rPr lang="ru-RU" dirty="0" smtClean="0"/>
              <a:t>экологического. </a:t>
            </a:r>
          </a:p>
          <a:p>
            <a:pPr marL="0" indent="0">
              <a:buNone/>
            </a:pPr>
            <a:r>
              <a:rPr lang="ru-RU" dirty="0" smtClean="0"/>
              <a:t>К </a:t>
            </a:r>
            <a:r>
              <a:rPr lang="ru-RU" dirty="0"/>
              <a:t>расчету необходимо приложить копии платежных документов, подтверждающих уплату данного платежа, в свой территориальный орган </a:t>
            </a:r>
            <a:r>
              <a:rPr lang="ru-RU" dirty="0" err="1"/>
              <a:t>Росприроднадзора</a:t>
            </a:r>
            <a:r>
              <a:rPr lang="ru-RU" dirty="0"/>
              <a:t>.</a:t>
            </a:r>
          </a:p>
        </p:txBody>
      </p:sp>
    </p:spTree>
    <p:extLst>
      <p:ext uri="{BB962C8B-B14F-4D97-AF65-F5344CB8AC3E}">
        <p14:creationId xmlns:p14="http://schemas.microsoft.com/office/powerpoint/2010/main" val="407908262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2771799" y="116632"/>
            <a:ext cx="3419513" cy="6624736"/>
          </a:xfrm>
          <a:prstGeom prst="rect">
            <a:avLst/>
          </a:prstGeom>
        </p:spPr>
      </p:pic>
    </p:spTree>
    <p:extLst>
      <p:ext uri="{BB962C8B-B14F-4D97-AF65-F5344CB8AC3E}">
        <p14:creationId xmlns:p14="http://schemas.microsoft.com/office/powerpoint/2010/main" val="343746929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539552" y="80211"/>
            <a:ext cx="7632848" cy="6615136"/>
          </a:xfrm>
          <a:prstGeom prst="rect">
            <a:avLst/>
          </a:prstGeom>
        </p:spPr>
      </p:pic>
    </p:spTree>
    <p:extLst>
      <p:ext uri="{BB962C8B-B14F-4D97-AF65-F5344CB8AC3E}">
        <p14:creationId xmlns:p14="http://schemas.microsoft.com/office/powerpoint/2010/main" val="47966746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304800" y="471772"/>
            <a:ext cx="8655506" cy="6120680"/>
          </a:xfrm>
          <a:prstGeom prst="rect">
            <a:avLst/>
          </a:prstGeom>
        </p:spPr>
      </p:pic>
    </p:spTree>
    <p:extLst>
      <p:ext uri="{BB962C8B-B14F-4D97-AF65-F5344CB8AC3E}">
        <p14:creationId xmlns:p14="http://schemas.microsoft.com/office/powerpoint/2010/main" val="9795509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Объект 3"/>
          <p:cNvPicPr>
            <a:picLocks noGrp="1" noChangeAspect="1"/>
          </p:cNvPicPr>
          <p:nvPr>
            <p:ph idx="1"/>
          </p:nvPr>
        </p:nvPicPr>
        <p:blipFill>
          <a:blip r:embed="rId2"/>
          <a:stretch>
            <a:fillRect/>
          </a:stretch>
        </p:blipFill>
        <p:spPr>
          <a:xfrm>
            <a:off x="304799" y="188640"/>
            <a:ext cx="8371657" cy="5916004"/>
          </a:xfrm>
          <a:prstGeom prst="rect">
            <a:avLst/>
          </a:prstGeom>
        </p:spPr>
      </p:pic>
    </p:spTree>
    <p:extLst>
      <p:ext uri="{BB962C8B-B14F-4D97-AF65-F5344CB8AC3E}">
        <p14:creationId xmlns:p14="http://schemas.microsoft.com/office/powerpoint/2010/main" val="286350287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Объект 5"/>
          <p:cNvPicPr>
            <a:picLocks noGrp="1" noChangeAspect="1"/>
          </p:cNvPicPr>
          <p:nvPr>
            <p:ph idx="1"/>
          </p:nvPr>
        </p:nvPicPr>
        <p:blipFill>
          <a:blip r:embed="rId2"/>
          <a:stretch>
            <a:fillRect/>
          </a:stretch>
        </p:blipFill>
        <p:spPr>
          <a:xfrm>
            <a:off x="138070" y="620688"/>
            <a:ext cx="8939758" cy="6048672"/>
          </a:xfrm>
          <a:prstGeom prst="rect">
            <a:avLst/>
          </a:prstGeom>
        </p:spPr>
      </p:pic>
    </p:spTree>
    <p:extLst>
      <p:ext uri="{BB962C8B-B14F-4D97-AF65-F5344CB8AC3E}">
        <p14:creationId xmlns:p14="http://schemas.microsoft.com/office/powerpoint/2010/main" val="325613920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Кто и за что обязан платить экологический сбор</a:t>
            </a:r>
            <a:br>
              <a:rPr lang="ru-RU" dirty="0"/>
            </a:br>
            <a:endParaRPr lang="ru-RU" dirty="0"/>
          </a:p>
        </p:txBody>
      </p:sp>
      <p:sp>
        <p:nvSpPr>
          <p:cNvPr id="3" name="Объект 2"/>
          <p:cNvSpPr>
            <a:spLocks noGrp="1"/>
          </p:cNvSpPr>
          <p:nvPr>
            <p:ph idx="1"/>
          </p:nvPr>
        </p:nvSpPr>
        <p:spPr/>
        <p:txBody>
          <a:bodyPr>
            <a:normAutofit fontScale="47500" lnSpcReduction="20000"/>
          </a:bodyPr>
          <a:lstStyle/>
          <a:p>
            <a:r>
              <a:rPr lang="ru-RU" dirty="0" smtClean="0"/>
              <a:t>Экологический </a:t>
            </a:r>
            <a:r>
              <a:rPr lang="ru-RU" dirty="0"/>
              <a:t>сбор уплачивается производителями, импортерами товаров, подлежащих утилизации после утраты ими потребительских свойств, по каждой группе товаров, указанных в Перечне. Если организация не производит и не импортирует товары (включая упаковку), указанные в Перечне, то нет повода для уплаты экологического сбора и сдачи отчетности по нему.</a:t>
            </a:r>
          </a:p>
          <a:p>
            <a:endParaRPr lang="ru-RU" dirty="0"/>
          </a:p>
          <a:p>
            <a:r>
              <a:rPr lang="ru-RU" dirty="0"/>
              <a:t>За </a:t>
            </a:r>
            <a:r>
              <a:rPr lang="ru-RU" u="sng" dirty="0"/>
              <a:t>товары, произведенные в Российской Федерации</a:t>
            </a:r>
            <a:r>
              <a:rPr lang="ru-RU" dirty="0"/>
              <a:t>, экологический сбор уплачивают их производители.</a:t>
            </a:r>
          </a:p>
          <a:p>
            <a:endParaRPr lang="ru-RU" dirty="0"/>
          </a:p>
          <a:p>
            <a:r>
              <a:rPr lang="ru-RU" dirty="0"/>
              <a:t>За товары, произведенные за пределами Российской Федерации, экологический сбор уплачивают </a:t>
            </a:r>
            <a:r>
              <a:rPr lang="ru-RU" u="sng" dirty="0"/>
              <a:t>импортеры таких товаров</a:t>
            </a:r>
            <a:r>
              <a:rPr lang="ru-RU" dirty="0"/>
              <a:t>.</a:t>
            </a:r>
          </a:p>
          <a:p>
            <a:endParaRPr lang="ru-RU" dirty="0"/>
          </a:p>
          <a:p>
            <a:r>
              <a:rPr lang="ru-RU" dirty="0"/>
              <a:t>За </a:t>
            </a:r>
            <a:r>
              <a:rPr lang="ru-RU" u="sng" dirty="0"/>
              <a:t>упаковку товаров</a:t>
            </a:r>
            <a:r>
              <a:rPr lang="ru-RU" dirty="0"/>
              <a:t>, произведенных в Российской Федерации, экологический сбор вносят производители товаров в данной упаковке.</a:t>
            </a:r>
          </a:p>
          <a:p>
            <a:endParaRPr lang="ru-RU" dirty="0"/>
          </a:p>
          <a:p>
            <a:r>
              <a:rPr lang="ru-RU" dirty="0"/>
              <a:t>За упаковку товаров, произведенных за пределами Российской Федерации, экологический сбор вносят </a:t>
            </a:r>
            <a:r>
              <a:rPr lang="ru-RU" u="sng" dirty="0"/>
              <a:t>импортеры товаров в данной упаковке</a:t>
            </a:r>
            <a:r>
              <a:rPr lang="ru-RU" dirty="0"/>
              <a:t>.</a:t>
            </a:r>
          </a:p>
          <a:p>
            <a:endParaRPr lang="ru-RU" dirty="0"/>
          </a:p>
          <a:p>
            <a:r>
              <a:rPr lang="ru-RU" dirty="0"/>
              <a:t>Экологический сбор для товаров в упаковке, не являющихся готовыми к употреблению изделиями, уплачивается только за упаковку.</a:t>
            </a:r>
          </a:p>
        </p:txBody>
      </p:sp>
    </p:spTree>
    <p:extLst>
      <p:ext uri="{BB962C8B-B14F-4D97-AF65-F5344CB8AC3E}">
        <p14:creationId xmlns:p14="http://schemas.microsoft.com/office/powerpoint/2010/main" val="82252024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Хозяйствующие субъекты при исчислении экологического сбора должны убедиться, что:</a:t>
            </a:r>
            <a:br>
              <a:rPr lang="ru-RU" dirty="0"/>
            </a:br>
            <a:endParaRPr lang="ru-RU" dirty="0"/>
          </a:p>
        </p:txBody>
      </p:sp>
      <p:sp>
        <p:nvSpPr>
          <p:cNvPr id="3" name="Объект 2"/>
          <p:cNvSpPr>
            <a:spLocks noGrp="1"/>
          </p:cNvSpPr>
          <p:nvPr>
            <p:ph idx="1"/>
          </p:nvPr>
        </p:nvSpPr>
        <p:spPr>
          <a:xfrm>
            <a:off x="304800" y="1554162"/>
            <a:ext cx="8686800" cy="4683150"/>
          </a:xfrm>
        </p:spPr>
        <p:txBody>
          <a:bodyPr>
            <a:normAutofit fontScale="77500" lnSpcReduction="20000"/>
          </a:bodyPr>
          <a:lstStyle/>
          <a:p>
            <a:endParaRPr lang="ru-RU" dirty="0"/>
          </a:p>
          <a:p>
            <a:r>
              <a:rPr lang="ru-RU" u="sng" dirty="0"/>
              <a:t>производимые</a:t>
            </a:r>
            <a:r>
              <a:rPr lang="ru-RU" dirty="0"/>
              <a:t> или импортируемые товары, в том числе упаковка, включены в </a:t>
            </a:r>
            <a:r>
              <a:rPr lang="ru-RU" u="sng" dirty="0"/>
              <a:t>Перечень</a:t>
            </a:r>
            <a:r>
              <a:rPr lang="ru-RU" dirty="0"/>
              <a:t>;</a:t>
            </a:r>
          </a:p>
          <a:p>
            <a:r>
              <a:rPr lang="ru-RU" dirty="0"/>
              <a:t>для производимых или импортируемых товаров (включая упаковку) </a:t>
            </a:r>
            <a:r>
              <a:rPr lang="ru-RU" u="sng" dirty="0"/>
              <a:t>установлены нормативы утилизации </a:t>
            </a:r>
            <a:r>
              <a:rPr lang="ru-RU" dirty="0"/>
              <a:t>отходов от использования товаров;</a:t>
            </a:r>
          </a:p>
          <a:p>
            <a:r>
              <a:rPr lang="ru-RU" u="sng" dirty="0"/>
              <a:t>полностью или частично выполнены ли нормативы </a:t>
            </a:r>
            <a:r>
              <a:rPr lang="ru-RU" dirty="0"/>
              <a:t>утилизации отходов от использования производимых или импортируемых товаров (включая упаковку);</a:t>
            </a:r>
          </a:p>
          <a:p>
            <a:r>
              <a:rPr lang="ru-RU" u="sng" dirty="0"/>
              <a:t>произведена ли упаковка товара из вторичного сырья</a:t>
            </a:r>
            <a:r>
              <a:rPr lang="ru-RU" dirty="0"/>
              <a:t>, т.к. в этом случае </a:t>
            </a:r>
            <a:r>
              <a:rPr lang="ru-RU" u="sng" dirty="0"/>
              <a:t>применяется понижающий коэффициент</a:t>
            </a:r>
            <a:r>
              <a:rPr lang="ru-RU" dirty="0"/>
              <a:t>, который рассчитывается как разница между единицей и долей вторичного сырья.</a:t>
            </a:r>
          </a:p>
        </p:txBody>
      </p:sp>
    </p:spTree>
    <p:extLst>
      <p:ext uri="{BB962C8B-B14F-4D97-AF65-F5344CB8AC3E}">
        <p14:creationId xmlns:p14="http://schemas.microsoft.com/office/powerpoint/2010/main" val="10141497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Когда и кто освобождается от уплаты экологического сбора</a:t>
            </a:r>
            <a:br>
              <a:rPr lang="ru-RU" dirty="0"/>
            </a:br>
            <a:endParaRPr lang="ru-RU" dirty="0"/>
          </a:p>
        </p:txBody>
      </p:sp>
      <p:sp>
        <p:nvSpPr>
          <p:cNvPr id="3" name="Объект 2"/>
          <p:cNvSpPr>
            <a:spLocks noGrp="1"/>
          </p:cNvSpPr>
          <p:nvPr>
            <p:ph idx="1"/>
          </p:nvPr>
        </p:nvSpPr>
        <p:spPr/>
        <p:txBody>
          <a:bodyPr>
            <a:normAutofit fontScale="70000" lnSpcReduction="20000"/>
          </a:bodyPr>
          <a:lstStyle/>
          <a:p>
            <a:r>
              <a:rPr lang="ru-RU" dirty="0" smtClean="0"/>
              <a:t>Если </a:t>
            </a:r>
            <a:r>
              <a:rPr lang="ru-RU" dirty="0"/>
              <a:t>производимый или импортируемый товар не является готовым изделием (</a:t>
            </a:r>
            <a:r>
              <a:rPr lang="ru-RU" u="sng" dirty="0"/>
              <a:t>полуфабрикаты, комплектующие</a:t>
            </a:r>
            <a:r>
              <a:rPr lang="ru-RU" dirty="0"/>
              <a:t>), экологический сбор платят только за упаковку.</a:t>
            </a:r>
          </a:p>
          <a:p>
            <a:endParaRPr lang="ru-RU" dirty="0"/>
          </a:p>
          <a:p>
            <a:r>
              <a:rPr lang="ru-RU" dirty="0"/>
              <a:t>Экологический сбор не уплачивается, если </a:t>
            </a:r>
            <a:r>
              <a:rPr lang="ru-RU" u="sng" dirty="0"/>
              <a:t>товары, которые подлежат утилизации, вывозятся из Российской Федерации </a:t>
            </a:r>
            <a:r>
              <a:rPr lang="ru-RU" dirty="0"/>
              <a:t>и подлежат утилизации за ее пределами.</a:t>
            </a:r>
          </a:p>
          <a:p>
            <a:endParaRPr lang="ru-RU" dirty="0"/>
          </a:p>
          <a:p>
            <a:r>
              <a:rPr lang="ru-RU" dirty="0"/>
              <a:t>Организации, полностью обеспечивающие</a:t>
            </a:r>
            <a:r>
              <a:rPr lang="ru-RU" u="sng" dirty="0"/>
              <a:t> самостоятельную утилизацию отходов от использования товаров</a:t>
            </a:r>
            <a:r>
              <a:rPr lang="ru-RU" dirty="0"/>
              <a:t>, освобождаются от уплаты экологического сбора.</a:t>
            </a:r>
          </a:p>
          <a:p>
            <a:endParaRPr lang="ru-RU" dirty="0"/>
          </a:p>
          <a:p>
            <a:r>
              <a:rPr lang="ru-RU" dirty="0"/>
              <a:t>Экологический сбор не уплачивается, если </a:t>
            </a:r>
            <a:r>
              <a:rPr lang="ru-RU" u="sng" dirty="0"/>
              <a:t>заключен договор со сторонней организацией на утилизацию </a:t>
            </a:r>
            <a:r>
              <a:rPr lang="ru-RU" dirty="0"/>
              <a:t>отходов от использования товаров.</a:t>
            </a:r>
          </a:p>
        </p:txBody>
      </p:sp>
    </p:spTree>
    <p:extLst>
      <p:ext uri="{BB962C8B-B14F-4D97-AF65-F5344CB8AC3E}">
        <p14:creationId xmlns:p14="http://schemas.microsoft.com/office/powerpoint/2010/main" val="131694129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Что будет, если не платить экологический сбор</a:t>
            </a:r>
            <a:br>
              <a:rPr lang="ru-RU" dirty="0"/>
            </a:br>
            <a:endParaRPr lang="ru-RU" dirty="0"/>
          </a:p>
        </p:txBody>
      </p:sp>
      <p:sp>
        <p:nvSpPr>
          <p:cNvPr id="3" name="Объект 2"/>
          <p:cNvSpPr>
            <a:spLocks noGrp="1"/>
          </p:cNvSpPr>
          <p:nvPr>
            <p:ph idx="1"/>
          </p:nvPr>
        </p:nvSpPr>
        <p:spPr/>
        <p:txBody>
          <a:bodyPr>
            <a:normAutofit fontScale="40000" lnSpcReduction="20000"/>
          </a:bodyPr>
          <a:lstStyle/>
          <a:p>
            <a:r>
              <a:rPr lang="ru-RU" dirty="0" smtClean="0"/>
              <a:t>Если </a:t>
            </a:r>
            <a:r>
              <a:rPr lang="ru-RU" dirty="0"/>
              <a:t>организация, обязанная уплачивать экологический сбор, не предоставляет его расчет или не производит оплату в установленные законом сроки, то территориальный орган </a:t>
            </a:r>
            <a:r>
              <a:rPr lang="ru-RU" dirty="0" err="1"/>
              <a:t>Росприроднадзора</a:t>
            </a:r>
            <a:r>
              <a:rPr lang="ru-RU" dirty="0"/>
              <a:t> </a:t>
            </a:r>
            <a:r>
              <a:rPr lang="ru-RU" u="sng" dirty="0"/>
              <a:t>может взыскать задолженность через суд</a:t>
            </a:r>
            <a:r>
              <a:rPr lang="ru-RU" dirty="0"/>
              <a:t>. При этом в качестве предупреждения о несвоевременной или неполной уплате экологического сбора, организации направляется требование о добровольной уплате задолженности. В случае если в течение 30 календарных дней, данное требование не выполняется, то задолженность будет взыскана в судебном порядке</a:t>
            </a:r>
            <a:r>
              <a:rPr lang="ru-RU" dirty="0" smtClean="0"/>
              <a:t>.</a:t>
            </a:r>
          </a:p>
          <a:p>
            <a:endParaRPr lang="ru-RU" dirty="0"/>
          </a:p>
          <a:p>
            <a:r>
              <a:rPr lang="ru-RU" dirty="0"/>
              <a:t>Как и все нарушения в области экологии, уклонение от уплаты </a:t>
            </a:r>
            <a:r>
              <a:rPr lang="ru-RU" dirty="0" err="1"/>
              <a:t>экосбора</a:t>
            </a:r>
            <a:r>
              <a:rPr lang="ru-RU" dirty="0"/>
              <a:t> влечет наложение штрафов. Они определены в Административном кодексе РФ. Обычно используется </a:t>
            </a:r>
            <a:r>
              <a:rPr lang="ru-RU" b="1" dirty="0"/>
              <a:t>Статья 8.41.1. </a:t>
            </a:r>
            <a:r>
              <a:rPr lang="ru-RU" b="1" dirty="0" smtClean="0"/>
              <a:t>КоАП РФ </a:t>
            </a:r>
            <a:r>
              <a:rPr lang="ru-RU" dirty="0" smtClean="0"/>
              <a:t>Собственно</a:t>
            </a:r>
            <a:r>
              <a:rPr lang="ru-RU" dirty="0"/>
              <a:t>, она была введена федеральным законом 141-ФЗ в июне 2019 года именно для того, чтобы определить ответственность за неуплату экологического сбора за упаковку, товары и нарушение сроков отчетности по нему.</a:t>
            </a:r>
          </a:p>
          <a:p>
            <a:endParaRPr lang="ru-RU" dirty="0"/>
          </a:p>
          <a:p>
            <a:r>
              <a:rPr lang="ru-RU" dirty="0"/>
              <a:t>Максимальный уровень штрафов по состоянию на 2020 год:</a:t>
            </a:r>
          </a:p>
          <a:p>
            <a:endParaRPr lang="ru-RU" dirty="0"/>
          </a:p>
          <a:p>
            <a:r>
              <a:rPr lang="ru-RU" dirty="0"/>
              <a:t>Для должностных лиц — до 7 тысяч рублей.</a:t>
            </a:r>
          </a:p>
          <a:p>
            <a:r>
              <a:rPr lang="ru-RU" dirty="0"/>
              <a:t>Для юридических штраф определяется, как кратно увеличенная сумма неоплаченного </a:t>
            </a:r>
            <a:r>
              <a:rPr lang="ru-RU" dirty="0" err="1"/>
              <a:t>экосбора</a:t>
            </a:r>
            <a:r>
              <a:rPr lang="ru-RU" dirty="0"/>
              <a:t>. Он может увеличиваться </a:t>
            </a:r>
            <a:r>
              <a:rPr lang="ru-RU" u="sng" dirty="0"/>
              <a:t>до трехкратного расчетного значения пропущенного платежа</a:t>
            </a:r>
            <a:r>
              <a:rPr lang="ru-RU" dirty="0"/>
              <a:t>. Но он не может составлять менее 500 тысяч рублей.</a:t>
            </a:r>
          </a:p>
          <a:p>
            <a:r>
              <a:rPr lang="ru-RU" dirty="0"/>
              <a:t>Для предпринимателей, которые работают без оформления юридического лица, также установлена верхняя планка штрафа в трехкратной сумме расчетного платежа. Но не менее 250 тысяч рублей.</a:t>
            </a:r>
          </a:p>
          <a:p>
            <a:r>
              <a:rPr lang="ru-RU" dirty="0"/>
              <a:t>При этом штраф вычисляется по каждой группе товаров и упаковки отдельно. Т.е. если по одной предприятие рассчитало сумму, отчиталось и уплатило, а по другим — нет, санкции все равно могут быть наложены.</a:t>
            </a:r>
            <a:endParaRPr lang="ru-RU" u="sng" dirty="0"/>
          </a:p>
        </p:txBody>
      </p:sp>
    </p:spTree>
    <p:extLst>
      <p:ext uri="{BB962C8B-B14F-4D97-AF65-F5344CB8AC3E}">
        <p14:creationId xmlns:p14="http://schemas.microsoft.com/office/powerpoint/2010/main" val="2784393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1099592"/>
          </a:xfrm>
        </p:spPr>
        <p:txBody>
          <a:bodyPr>
            <a:normAutofit fontScale="90000"/>
          </a:bodyPr>
          <a:lstStyle/>
          <a:p>
            <a:r>
              <a:rPr lang="ru-RU" sz="2700" dirty="0"/>
              <a:t>Государственные инспекторы в области охраны окружающей среды при проведении мероприятий по государственному экологическому контролю </a:t>
            </a:r>
            <a:r>
              <a:rPr lang="ru-RU" sz="2700" u="sng" dirty="0"/>
              <a:t>не вправе:</a:t>
            </a:r>
            <a:r>
              <a:rPr lang="ru-RU" sz="2700" dirty="0"/>
              <a:t/>
            </a:r>
            <a:br>
              <a:rPr lang="ru-RU" sz="2700" dirty="0"/>
            </a:br>
            <a:endParaRPr lang="ru-RU" dirty="0"/>
          </a:p>
        </p:txBody>
      </p:sp>
      <p:sp>
        <p:nvSpPr>
          <p:cNvPr id="3" name="Объект 2"/>
          <p:cNvSpPr>
            <a:spLocks noGrp="1"/>
          </p:cNvSpPr>
          <p:nvPr>
            <p:ph idx="1"/>
          </p:nvPr>
        </p:nvSpPr>
        <p:spPr>
          <a:xfrm>
            <a:off x="304800" y="1554162"/>
            <a:ext cx="8686800" cy="4899174"/>
          </a:xfrm>
        </p:spPr>
        <p:txBody>
          <a:bodyPr>
            <a:normAutofit fontScale="70000" lnSpcReduction="20000"/>
          </a:bodyPr>
          <a:lstStyle/>
          <a:p>
            <a:r>
              <a:rPr lang="ru-RU" dirty="0" smtClean="0"/>
              <a:t>проверять </a:t>
            </a:r>
            <a:r>
              <a:rPr lang="ru-RU" dirty="0"/>
              <a:t>выполнение обязательных требований, </a:t>
            </a:r>
            <a:r>
              <a:rPr lang="ru-RU" u="sng" dirty="0"/>
              <a:t>не относящихся к компетенции органа</a:t>
            </a:r>
            <a:r>
              <a:rPr lang="ru-RU" dirty="0"/>
              <a:t> государственного экологического контроля;</a:t>
            </a:r>
          </a:p>
          <a:p>
            <a:r>
              <a:rPr lang="ru-RU" dirty="0" smtClean="0"/>
              <a:t>осуществлять </a:t>
            </a:r>
            <a:r>
              <a:rPr lang="ru-RU" dirty="0"/>
              <a:t>плановые проверки в случае </a:t>
            </a:r>
            <a:r>
              <a:rPr lang="ru-RU" u="sng" dirty="0"/>
              <a:t>отсутствия должностных </a:t>
            </a:r>
            <a:r>
              <a:rPr lang="ru-RU" dirty="0"/>
              <a:t>лиц или работников проверяемых юридических лиц или индивидуальных предпринимателей либо их представителей;</a:t>
            </a:r>
          </a:p>
          <a:p>
            <a:r>
              <a:rPr lang="ru-RU" dirty="0" smtClean="0"/>
              <a:t>требовать </a:t>
            </a:r>
            <a:r>
              <a:rPr lang="ru-RU" dirty="0"/>
              <a:t>представление документов и информации, если они </a:t>
            </a:r>
            <a:r>
              <a:rPr lang="ru-RU" u="sng" dirty="0"/>
              <a:t>не являются объектами мероприятий </a:t>
            </a:r>
            <a:r>
              <a:rPr lang="ru-RU" dirty="0"/>
              <a:t>по контролю и не относятся к предмету проверки, а также изымать оригиналы документов, относящихся к предмету проверки;</a:t>
            </a:r>
          </a:p>
          <a:p>
            <a:r>
              <a:rPr lang="ru-RU" u="sng" dirty="0" smtClean="0"/>
              <a:t>распространять </a:t>
            </a:r>
            <a:r>
              <a:rPr lang="ru-RU" u="sng" dirty="0"/>
              <a:t>информацию, составляющую охраняемую законом тайну</a:t>
            </a:r>
            <a:r>
              <a:rPr lang="ru-RU" dirty="0"/>
              <a:t> и полученную в результате проведения мероприятий по государственному экологическому контролю, за исключением случаев, предусмотренных законодательством Российской Федерации;</a:t>
            </a:r>
          </a:p>
          <a:p>
            <a:r>
              <a:rPr lang="ru-RU" u="sng" dirty="0" smtClean="0"/>
              <a:t>превышать </a:t>
            </a:r>
            <a:r>
              <a:rPr lang="ru-RU" u="sng" dirty="0"/>
              <a:t>установленные сроки </a:t>
            </a:r>
            <a:r>
              <a:rPr lang="ru-RU" dirty="0"/>
              <a:t>проведения мероприятий по государственному экологическому контролю.</a:t>
            </a:r>
          </a:p>
          <a:p>
            <a:endParaRPr lang="ru-RU" dirty="0"/>
          </a:p>
        </p:txBody>
      </p:sp>
    </p:spTree>
    <p:extLst>
      <p:ext uri="{BB962C8B-B14F-4D97-AF65-F5344CB8AC3E}">
        <p14:creationId xmlns:p14="http://schemas.microsoft.com/office/powerpoint/2010/main" val="304085007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Как уменьшить экологический сбор</a:t>
            </a:r>
            <a:br>
              <a:rPr lang="ru-RU" dirty="0"/>
            </a:br>
            <a:endParaRPr lang="ru-RU" dirty="0"/>
          </a:p>
        </p:txBody>
      </p:sp>
      <p:sp>
        <p:nvSpPr>
          <p:cNvPr id="3" name="Объект 2"/>
          <p:cNvSpPr>
            <a:spLocks noGrp="1"/>
          </p:cNvSpPr>
          <p:nvPr>
            <p:ph idx="1"/>
          </p:nvPr>
        </p:nvSpPr>
        <p:spPr>
          <a:xfrm>
            <a:off x="304800" y="1554162"/>
            <a:ext cx="8686800" cy="4827166"/>
          </a:xfrm>
        </p:spPr>
        <p:txBody>
          <a:bodyPr>
            <a:normAutofit fontScale="55000" lnSpcReduction="20000"/>
          </a:bodyPr>
          <a:lstStyle/>
          <a:p>
            <a:r>
              <a:rPr lang="ru-RU" dirty="0" smtClean="0"/>
              <a:t>Для </a:t>
            </a:r>
            <a:r>
              <a:rPr lang="ru-RU" dirty="0"/>
              <a:t>предприятий производителей или импортеров товаров сумма экологического сбора может оказаться весьма ощутимой, гораздо превышающей плату за негативное воздействие на окружающую среду. Это связано с тем, что ставки экологического сбора на порядок выше ставок платы за размещение аналогичных отходов.</a:t>
            </a:r>
          </a:p>
          <a:p>
            <a:endParaRPr lang="ru-RU" dirty="0"/>
          </a:p>
          <a:p>
            <a:r>
              <a:rPr lang="ru-RU" u="sng" dirty="0" smtClean="0"/>
              <a:t>Способы </a:t>
            </a:r>
            <a:r>
              <a:rPr lang="ru-RU" u="sng" dirty="0"/>
              <a:t>снижения суммы экологического сбора </a:t>
            </a:r>
            <a:r>
              <a:rPr lang="ru-RU" dirty="0" smtClean="0"/>
              <a:t>:</a:t>
            </a:r>
            <a:endParaRPr lang="ru-RU" dirty="0"/>
          </a:p>
          <a:p>
            <a:endParaRPr lang="ru-RU" dirty="0"/>
          </a:p>
          <a:p>
            <a:r>
              <a:rPr lang="ru-RU" dirty="0"/>
              <a:t>Производить упаковку из </a:t>
            </a:r>
            <a:r>
              <a:rPr lang="ru-RU" u="sng" dirty="0"/>
              <a:t>вторичного сырья</a:t>
            </a:r>
            <a:r>
              <a:rPr lang="ru-RU" dirty="0"/>
              <a:t>.</a:t>
            </a:r>
          </a:p>
          <a:p>
            <a:r>
              <a:rPr lang="ru-RU" dirty="0"/>
              <a:t>Использовать </a:t>
            </a:r>
            <a:r>
              <a:rPr lang="ru-RU" u="sng" dirty="0"/>
              <a:t>возвратную тару</a:t>
            </a:r>
            <a:r>
              <a:rPr lang="ru-RU" dirty="0"/>
              <a:t>.</a:t>
            </a:r>
          </a:p>
          <a:p>
            <a:r>
              <a:rPr lang="ru-RU" u="sng" dirty="0"/>
              <a:t>Показывать максимально возможную утилизацию </a:t>
            </a:r>
            <a:r>
              <a:rPr lang="ru-RU" dirty="0"/>
              <a:t>согласно имеющимся подтверждающим документам. Перевыполненные нормативы утилизации в предыдущем году идут в зачет текущего года.</a:t>
            </a:r>
          </a:p>
          <a:p>
            <a:r>
              <a:rPr lang="ru-RU" dirty="0"/>
              <a:t>Организовать </a:t>
            </a:r>
            <a:r>
              <a:rPr lang="ru-RU" u="sng" dirty="0"/>
              <a:t>самостоятельную утилизацию </a:t>
            </a:r>
            <a:r>
              <a:rPr lang="ru-RU" dirty="0"/>
              <a:t>путем:</a:t>
            </a:r>
          </a:p>
          <a:p>
            <a:r>
              <a:rPr lang="ru-RU" dirty="0"/>
              <a:t>организации собственных объектов по сбору, обработке и утилизации отходов от использования товаров;</a:t>
            </a:r>
          </a:p>
          <a:p>
            <a:r>
              <a:rPr lang="ru-RU" u="sng" dirty="0"/>
              <a:t>заключения договоров с организациями, осуществляющими утилизацию отходов от использования товаров</a:t>
            </a:r>
            <a:r>
              <a:rPr lang="ru-RU" dirty="0"/>
              <a:t>;</a:t>
            </a:r>
          </a:p>
          <a:p>
            <a:r>
              <a:rPr lang="ru-RU" dirty="0"/>
              <a:t>создания ассоциации производителей и импортеров товаров.</a:t>
            </a:r>
          </a:p>
        </p:txBody>
      </p:sp>
    </p:spTree>
    <p:extLst>
      <p:ext uri="{BB962C8B-B14F-4D97-AF65-F5344CB8AC3E}">
        <p14:creationId xmlns:p14="http://schemas.microsoft.com/office/powerpoint/2010/main" val="26066019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a:p>
        </p:txBody>
      </p:sp>
    </p:spTree>
    <p:extLst>
      <p:ext uri="{BB962C8B-B14F-4D97-AF65-F5344CB8AC3E}">
        <p14:creationId xmlns:p14="http://schemas.microsoft.com/office/powerpoint/2010/main" val="1255454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800" y="457200"/>
            <a:ext cx="8686800" cy="955576"/>
          </a:xfrm>
        </p:spPr>
        <p:txBody>
          <a:bodyPr>
            <a:normAutofit fontScale="90000"/>
          </a:bodyPr>
          <a:lstStyle/>
          <a:p>
            <a:r>
              <a:rPr lang="ru-RU" dirty="0"/>
              <a:t>Права юридических лиц и ИП при проведении проверки</a:t>
            </a:r>
            <a:br>
              <a:rPr lang="ru-RU" dirty="0"/>
            </a:br>
            <a:endParaRPr lang="ru-RU" dirty="0"/>
          </a:p>
        </p:txBody>
      </p:sp>
      <p:sp>
        <p:nvSpPr>
          <p:cNvPr id="3" name="Объект 2"/>
          <p:cNvSpPr>
            <a:spLocks noGrp="1"/>
          </p:cNvSpPr>
          <p:nvPr>
            <p:ph idx="1"/>
          </p:nvPr>
        </p:nvSpPr>
        <p:spPr>
          <a:xfrm>
            <a:off x="304800" y="1554162"/>
            <a:ext cx="8686800" cy="4755158"/>
          </a:xfrm>
        </p:spPr>
        <p:txBody>
          <a:bodyPr>
            <a:normAutofit fontScale="70000" lnSpcReduction="20000"/>
          </a:bodyPr>
          <a:lstStyle/>
          <a:p>
            <a:pPr marL="0" indent="0">
              <a:buNone/>
            </a:pPr>
            <a:r>
              <a:rPr lang="ru-RU" dirty="0" smtClean="0"/>
              <a:t>Кроме </a:t>
            </a:r>
            <a:r>
              <a:rPr lang="ru-RU" dirty="0"/>
              <a:t>обязанности соблюдать природоохранное законодательство, проверяемый </a:t>
            </a:r>
            <a:r>
              <a:rPr lang="ru-RU" dirty="0" err="1"/>
              <a:t>природопользователь</a:t>
            </a:r>
            <a:r>
              <a:rPr lang="ru-RU" dirty="0"/>
              <a:t> имеет ряд прав, нарушение которых может привести к обжалованию результатов проведенной проверки. Руководитель предприятия имеет право:</a:t>
            </a:r>
          </a:p>
          <a:p>
            <a:r>
              <a:rPr lang="ru-RU" u="sng" dirty="0" smtClean="0"/>
              <a:t>непосредственно </a:t>
            </a:r>
            <a:r>
              <a:rPr lang="ru-RU" u="sng" dirty="0"/>
              <a:t>присутствовать </a:t>
            </a:r>
            <a:r>
              <a:rPr lang="ru-RU" dirty="0"/>
              <a:t>при проведении проверки и давать свои комментарии и </a:t>
            </a:r>
            <a:r>
              <a:rPr lang="ru-RU" u="sng" dirty="0"/>
              <a:t>разъяснения </a:t>
            </a:r>
            <a:r>
              <a:rPr lang="ru-RU" dirty="0"/>
              <a:t>по сути выявленных нарушений;</a:t>
            </a:r>
          </a:p>
          <a:p>
            <a:r>
              <a:rPr lang="ru-RU" u="sng" dirty="0" smtClean="0"/>
              <a:t>получать </a:t>
            </a:r>
            <a:r>
              <a:rPr lang="ru-RU" u="sng" dirty="0"/>
              <a:t>всю необходимую информацию </a:t>
            </a:r>
            <a:r>
              <a:rPr lang="ru-RU" dirty="0"/>
              <a:t>относительно порядка проведения контроля и действий госинспектора на предприятии;</a:t>
            </a:r>
          </a:p>
          <a:p>
            <a:r>
              <a:rPr lang="ru-RU" u="sng" dirty="0" smtClean="0"/>
              <a:t>быть </a:t>
            </a:r>
            <a:r>
              <a:rPr lang="ru-RU" u="sng" dirty="0"/>
              <a:t>ознакомленным с результатами проверки </a:t>
            </a:r>
            <a:r>
              <a:rPr lang="ru-RU" dirty="0"/>
              <a:t>и в случае несогласия не подписать акт о результатах;</a:t>
            </a:r>
          </a:p>
          <a:p>
            <a:r>
              <a:rPr lang="ru-RU" u="sng" dirty="0" smtClean="0"/>
              <a:t>обжаловать </a:t>
            </a:r>
            <a:r>
              <a:rPr lang="ru-RU" dirty="0"/>
              <a:t>действия (бездействие) должностных лиц органов экологического контроля в административном или судебном порядке.</a:t>
            </a:r>
          </a:p>
          <a:p>
            <a:endParaRPr lang="ru-RU" dirty="0"/>
          </a:p>
        </p:txBody>
      </p:sp>
    </p:spTree>
    <p:extLst>
      <p:ext uri="{BB962C8B-B14F-4D97-AF65-F5344CB8AC3E}">
        <p14:creationId xmlns:p14="http://schemas.microsoft.com/office/powerpoint/2010/main" val="39646697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1015</TotalTime>
  <Words>9952</Words>
  <Application>Microsoft Office PowerPoint</Application>
  <PresentationFormat>Экран (4:3)</PresentationFormat>
  <Paragraphs>487</Paragraphs>
  <Slides>81</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81</vt:i4>
      </vt:variant>
    </vt:vector>
  </HeadingPairs>
  <TitlesOfParts>
    <vt:vector size="82" baseType="lpstr">
      <vt:lpstr>Трек</vt:lpstr>
      <vt:lpstr>Процедура государственного экологического контроля</vt:lpstr>
      <vt:lpstr>распоряжений (приказов) органа, осуществляющего государственный экологический контроль</vt:lpstr>
      <vt:lpstr>Уведомление</vt:lpstr>
      <vt:lpstr>Сроки проверки</vt:lpstr>
      <vt:lpstr>Сроки проверки</vt:lpstr>
      <vt:lpstr>Предмет проверки</vt:lpstr>
      <vt:lpstr>Государственные инспекторы в области охраны окружающей среды при исполнении своих должностных обязанностей в пределах своих полномочий имеют право в установленном порядке: </vt:lpstr>
      <vt:lpstr>Государственные инспекторы в области охраны окружающей среды при проведении мероприятий по государственному экологическому контролю не вправе: </vt:lpstr>
      <vt:lpstr>Права юридических лиц и ИП при проведении проверки </vt:lpstr>
      <vt:lpstr>Результаты проверки: АКТ</vt:lpstr>
      <vt:lpstr>Протокол и предписания</vt:lpstr>
      <vt:lpstr> Федеральный закон от 10.01.2002 N 7-ФЗ (ред. от 08.12.2020) "Об охране окружающей среды" Статья 4.2. Категории объектов, оказывающих негативное воздействие на окружающую среду (введена Федеральным законом от 21.07.2014 N 219-ФЗ)</vt:lpstr>
      <vt:lpstr>Постановление Правительства РФ от 28.09.2015 N 1029 "Об утверждении критериев отнесения объектов, оказывающих негативное воздействие на окружающую среду, к объектам I, II, III и IV категорий" IV. Критерии отнесения объектов, оказывающих негативноевоздействие на окружающую среду, к объектам IV категории  </vt:lpstr>
      <vt:lpstr>Постановление Правительства РФ от 28.09.2015 N 1029 "Об утверждении критериев отнесения объектов, оказывающих негативное воздействие на окружающую среду, к объектам I, II, III и IV категорий" III. Критерии отнесения объектов, оказывающих незначительное негативное воздействие на окружающую среду, к объектам III категории</vt:lpstr>
      <vt:lpstr>Презентация PowerPoint</vt:lpstr>
      <vt:lpstr>Перечень документов, обязательных для предоставления проверяемым юридическим лицам при проведении контрольно-надзорных мероприятий в области охраны окружающей среды службы государственного экологического надзора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Экономические методы регулирования в области охраны окружающей среды. Плата за негативное воздействие окружающую среду. </vt:lpstr>
      <vt:lpstr>Плата за негативное воздействие на окружающую среду</vt:lpstr>
      <vt:lpstr>Кто вносит плату</vt:lpstr>
      <vt:lpstr>Плата за ТКО</vt:lpstr>
      <vt:lpstr>Платежная база</vt:lpstr>
      <vt:lpstr>Дополнительные Коэффициенты</vt:lpstr>
      <vt:lpstr> Федеральный закон от 21.07.2014 N 219-ФЗ (ред. от 26.07.2019) "О внесении изменений в Федеральный закон "Об охране окружающей среды" и отдельные законодательные акты Российской Федерации" (с изм. и доп., вступ. в силу с 01.01.2020)</vt:lpstr>
      <vt:lpstr>Презентация PowerPoint</vt:lpstr>
      <vt:lpstr>Сроки внесения платы</vt:lpstr>
      <vt:lpstr>Корректировка размера платы</vt:lpstr>
      <vt:lpstr>Презентация PowerPoint</vt:lpstr>
      <vt:lpstr>Ответственность</vt:lpstr>
      <vt:lpstr>Плата НВОС и Категория объекта</vt:lpstr>
      <vt:lpstr>Декларация о плате </vt:lpstr>
      <vt:lpstr>Способы подачи</vt:lpstr>
      <vt:lpstr>Презентация PowerPoint</vt:lpstr>
      <vt:lpstr>Структура</vt:lpstr>
      <vt:lpstr>Отходы производства   </vt:lpstr>
      <vt:lpstr>Паспортизация отходов</vt:lpstr>
      <vt:lpstr> Материалы отнесения отходов к конкретному классу опасности</vt:lpstr>
      <vt:lpstr>Презентация PowerPoint</vt:lpstr>
      <vt:lpstr>Отходы как объект права собственности. </vt:lpstr>
      <vt:lpstr>Переход права собственности</vt:lpstr>
      <vt:lpstr>Нормирование в области обращения с отходами производства и потребления. </vt:lpstr>
      <vt:lpstr>Презентация PowerPoint</vt:lpstr>
      <vt:lpstr>Презентация PowerPoint</vt:lpstr>
      <vt:lpstr>Учет и отчетность в области обращения с отходами</vt:lpstr>
      <vt:lpstr>Презентация PowerPoint</vt:lpstr>
      <vt:lpstr>Презентация PowerPoint</vt:lpstr>
      <vt:lpstr>Отчет 2-тп (отходы)</vt:lpstr>
      <vt:lpstr>Презентация PowerPoint</vt:lpstr>
      <vt:lpstr>Презентация PowerPoint</vt:lpstr>
      <vt:lpstr>Презентация PowerPoint</vt:lpstr>
      <vt:lpstr>Презентация PowerPoint</vt:lpstr>
      <vt:lpstr>Экологический сбор</vt:lpstr>
      <vt:lpstr>Презентация PowerPoint</vt:lpstr>
      <vt:lpstr>Презентация PowerPoint</vt:lpstr>
      <vt:lpstr>Календарь предоставления отчетности </vt:lpstr>
      <vt:lpstr>Презентация PowerPoint</vt:lpstr>
      <vt:lpstr>Презентация PowerPoint</vt:lpstr>
      <vt:lpstr>Презентация PowerPoint</vt:lpstr>
      <vt:lpstr>Презентация PowerPoint</vt:lpstr>
      <vt:lpstr>Презентация PowerPoint</vt:lpstr>
      <vt:lpstr>Кто и за что обязан платить экологический сбор </vt:lpstr>
      <vt:lpstr>Хозяйствующие субъекты при исчислении экологического сбора должны убедиться, что: </vt:lpstr>
      <vt:lpstr>Когда и кто освобождается от уплаты экологического сбора </vt:lpstr>
      <vt:lpstr>Что будет, если не платить экологический сбор </vt:lpstr>
      <vt:lpstr>Как уменьшить экологический сбор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9. Экономические методы регулирования в области охраны окружающей среды. Плата за негативное воздействие окружающую среду. Экологические риски и экологическое страхование. Экологический сбор. Экологический аудит.</dc:title>
  <dc:creator>Олечка</dc:creator>
  <cp:lastModifiedBy>HP</cp:lastModifiedBy>
  <cp:revision>48</cp:revision>
  <dcterms:created xsi:type="dcterms:W3CDTF">2020-12-16T13:37:30Z</dcterms:created>
  <dcterms:modified xsi:type="dcterms:W3CDTF">2020-12-17T16:43:29Z</dcterms:modified>
</cp:coreProperties>
</file>